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8" r:id="rId2"/>
    <p:sldId id="269" r:id="rId3"/>
    <p:sldId id="270" r:id="rId4"/>
    <p:sldId id="271" r:id="rId5"/>
    <p:sldId id="272" r:id="rId6"/>
    <p:sldId id="273" r:id="rId7"/>
    <p:sldId id="274" r:id="rId8"/>
    <p:sldId id="275" r:id="rId9"/>
    <p:sldId id="276" r:id="rId10"/>
    <p:sldId id="256" r:id="rId11"/>
    <p:sldId id="257" r:id="rId12"/>
    <p:sldId id="258" r:id="rId13"/>
    <p:sldId id="261" r:id="rId14"/>
    <p:sldId id="259" r:id="rId15"/>
    <p:sldId id="260" r:id="rId16"/>
    <p:sldId id="278" r:id="rId17"/>
    <p:sldId id="263" r:id="rId18"/>
    <p:sldId id="262" r:id="rId19"/>
    <p:sldId id="264" r:id="rId20"/>
    <p:sldId id="265" r:id="rId21"/>
    <p:sldId id="266" r:id="rId22"/>
    <p:sldId id="267" r:id="rId23"/>
    <p:sldId id="27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sorterViewPr>
    <p:cViewPr>
      <p:scale>
        <a:sx n="100" d="100"/>
        <a:sy n="100" d="100"/>
      </p:scale>
      <p:origin x="0" y="-52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E259A5D-565A-43C5-8156-CAE98FC5E84E}" type="datetimeFigureOut">
              <a:rPr lang="it-IT" smtClean="0"/>
              <a:t>24/04/2018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388539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3293489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3880872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77414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1039270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EE259A5D-565A-43C5-8156-CAE98FC5E84E}" type="datetimeFigureOut">
              <a:rPr lang="it-IT" smtClean="0"/>
              <a:t>24/04/2018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201507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EE259A5D-565A-43C5-8156-CAE98FC5E84E}" type="datetimeFigureOut">
              <a:rPr lang="it-IT" smtClean="0"/>
              <a:t>24/04/2018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127251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259A5D-565A-43C5-8156-CAE98FC5E84E}" type="datetimeFigureOut">
              <a:rPr lang="it-IT" smtClean="0"/>
              <a:t>24/04/2018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162008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259A5D-565A-43C5-8156-CAE98FC5E84E}" type="datetimeFigureOut">
              <a:rPr lang="it-IT" smtClean="0"/>
              <a:t>24/04/2018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526875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259A5D-565A-43C5-8156-CAE98FC5E84E}" type="datetimeFigureOut">
              <a:rPr lang="it-IT" smtClean="0"/>
              <a:t>24/04/2018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262856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EE259A5D-565A-43C5-8156-CAE98FC5E84E}" type="datetimeFigureOut">
              <a:rPr lang="it-IT" smtClean="0"/>
              <a:t>24/04/2018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104727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194976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913795" y="2912232"/>
            <a:ext cx="5107208" cy="287896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912232"/>
            <a:ext cx="5095357" cy="287896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E259A5D-565A-43C5-8156-CAE98FC5E84E}" type="datetimeFigureOut">
              <a:rPr lang="it-IT" smtClean="0"/>
              <a:t>24/04/2018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146293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E259A5D-565A-43C5-8156-CAE98FC5E84E}" type="datetimeFigureOut">
              <a:rPr lang="it-IT" smtClean="0"/>
              <a:t>24/04/2018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363041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59A5D-565A-43C5-8156-CAE98FC5E84E}" type="datetimeFigureOut">
              <a:rPr lang="it-IT" smtClean="0"/>
              <a:t>24/04/2018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218593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496850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E259A5D-565A-43C5-8156-CAE98FC5E84E}" type="datetimeFigureOut">
              <a:rPr lang="it-IT" smtClean="0"/>
              <a:t>24/04/2018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A32921-BBE4-47C6-BC75-462A2E02FACB}" type="slidenum">
              <a:rPr lang="it-IT" smtClean="0"/>
              <a:t>‹N›</a:t>
            </a:fld>
            <a:endParaRPr lang="it-IT"/>
          </a:p>
        </p:txBody>
      </p:sp>
    </p:spTree>
    <p:extLst>
      <p:ext uri="{BB962C8B-B14F-4D97-AF65-F5344CB8AC3E}">
        <p14:creationId xmlns:p14="http://schemas.microsoft.com/office/powerpoint/2010/main" val="3114516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E259A5D-565A-43C5-8156-CAE98FC5E84E}" type="datetimeFigureOut">
              <a:rPr lang="it-IT" smtClean="0"/>
              <a:t>24/04/2018</a:t>
            </a:fld>
            <a:endParaRPr lang="it-IT"/>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DA32921-BBE4-47C6-BC75-462A2E02FACB}" type="slidenum">
              <a:rPr lang="it-IT" smtClean="0"/>
              <a:t>‹N›</a:t>
            </a:fld>
            <a:endParaRPr lang="it-IT"/>
          </a:p>
        </p:txBody>
      </p:sp>
    </p:spTree>
    <p:extLst>
      <p:ext uri="{BB962C8B-B14F-4D97-AF65-F5344CB8AC3E}">
        <p14:creationId xmlns:p14="http://schemas.microsoft.com/office/powerpoint/2010/main" val="351329509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freedomlibertadiparola.blogspot.com/2014/01/amarcordenzo-biagi-intervista-primo-levi.html"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hyperlink" Target="https://oggiscienza.it/2017/01/11/storie-naturali-primo-levi/"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conversamos.wordpress.com/tag/primo-levi/"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it.wikipedia.org/wiki/La_tregua_(Primo_Levi)" TargetMode="External"/><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booksandcompanies.blogspot.com/2012/12/si-esto-es-un-hombre-de-primo-levi.html"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lafabricadeisogni.blogspot.com/2013/06/la-tregua.html"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davidebovati.wordpress.com/"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If_This_Is_a_Man"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5BA94D6-8A65-45C1-8815-26E672A01DE9}"/>
              </a:ext>
            </a:extLst>
          </p:cNvPr>
          <p:cNvSpPr/>
          <p:nvPr/>
        </p:nvSpPr>
        <p:spPr>
          <a:xfrm>
            <a:off x="2252870" y="1324065"/>
            <a:ext cx="7023652" cy="2031325"/>
          </a:xfrm>
          <a:prstGeom prst="rect">
            <a:avLst/>
          </a:prstGeom>
          <a:noFill/>
        </p:spPr>
        <p:txBody>
          <a:bodyPr wrap="square" lIns="91440" tIns="45720" rIns="91440" bIns="45720">
            <a:spAutoFit/>
          </a:bodyPr>
          <a:lstStyle/>
          <a:p>
            <a:pPr algn="ctr"/>
            <a:r>
              <a:rPr lang="it-IT"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Primo Levi</a:t>
            </a:r>
          </a:p>
          <a:p>
            <a:pPr algn="ctr"/>
            <a:endPar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ttangolo 5">
            <a:extLst>
              <a:ext uri="{FF2B5EF4-FFF2-40B4-BE49-F238E27FC236}">
                <a16:creationId xmlns:a16="http://schemas.microsoft.com/office/drawing/2014/main" id="{AE6BD846-35C0-4248-936B-35031BB0CE48}"/>
              </a:ext>
            </a:extLst>
          </p:cNvPr>
          <p:cNvSpPr/>
          <p:nvPr/>
        </p:nvSpPr>
        <p:spPr>
          <a:xfrm>
            <a:off x="2370978" y="2339727"/>
            <a:ext cx="6787436"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400" b="1" i="1" u="sng" dirty="0">
                <a:ln/>
                <a:solidFill>
                  <a:schemeClr val="accent4"/>
                </a:solidFill>
              </a:rPr>
              <a:t>Il bisogno di raccontare</a:t>
            </a:r>
          </a:p>
        </p:txBody>
      </p:sp>
      <p:pic>
        <p:nvPicPr>
          <p:cNvPr id="8" name="Immagine 7">
            <a:extLst>
              <a:ext uri="{FF2B5EF4-FFF2-40B4-BE49-F238E27FC236}">
                <a16:creationId xmlns:a16="http://schemas.microsoft.com/office/drawing/2014/main" id="{41DE699A-BA5D-4968-98AF-3BAEDEFCC40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9129933" y="1566211"/>
            <a:ext cx="2652950" cy="4110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magine 13">
            <a:extLst>
              <a:ext uri="{FF2B5EF4-FFF2-40B4-BE49-F238E27FC236}">
                <a16:creationId xmlns:a16="http://schemas.microsoft.com/office/drawing/2014/main" id="{945C7756-0E1F-488C-B496-0C4CFE3A2B6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690562" y="4124830"/>
            <a:ext cx="4411525" cy="1742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La vita Ã¨ bella - Colonna sonora (original soundtrack) - brano La vita Ã¨ bella">
            <a:hlinkClick r:id="" action="ppaction://media"/>
            <a:extLst>
              <a:ext uri="{FF2B5EF4-FFF2-40B4-BE49-F238E27FC236}">
                <a16:creationId xmlns:a16="http://schemas.microsoft.com/office/drawing/2014/main" id="{FB3B3186-DC66-4C15-8C7B-F4E3C1F95D27}"/>
              </a:ext>
            </a:extLst>
          </p:cNvPr>
          <p:cNvPicPr>
            <a:picLocks noChangeAspect="1"/>
          </p:cNvPicPr>
          <p:nvPr>
            <a:audioFile r:link="rId2"/>
            <p:extLst>
              <p:ext uri="{DAA4B4D4-6D71-4841-9C94-3DE7FCFB9230}">
                <p14:media xmlns:p14="http://schemas.microsoft.com/office/powerpoint/2010/main" r:embed="rId1">
                  <p14:bmkLst>
                    <p14:bmk name="Segnalibro 1" time="0"/>
                  </p14:bmkLst>
                </p14:media>
              </p:ext>
            </p:extLst>
          </p:nvPr>
        </p:nvPicPr>
        <p:blipFill>
          <a:blip r:embed="rId8"/>
          <a:stretch>
            <a:fillRect/>
          </a:stretch>
        </p:blipFill>
        <p:spPr>
          <a:xfrm>
            <a:off x="385762" y="208838"/>
            <a:ext cx="304800" cy="304800"/>
          </a:xfrm>
          <a:prstGeom prst="rect">
            <a:avLst/>
          </a:prstGeom>
        </p:spPr>
      </p:pic>
    </p:spTree>
    <p:extLst>
      <p:ext uri="{BB962C8B-B14F-4D97-AF65-F5344CB8AC3E}">
        <p14:creationId xmlns:p14="http://schemas.microsoft.com/office/powerpoint/2010/main" val="38950152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7533F03D-D40B-4EDF-84AD-28942492D26B}"/>
              </a:ext>
            </a:extLst>
          </p:cNvPr>
          <p:cNvSpPr/>
          <p:nvPr/>
        </p:nvSpPr>
        <p:spPr>
          <a:xfrm>
            <a:off x="3786682" y="197631"/>
            <a:ext cx="3502014" cy="9155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i="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tregua</a:t>
            </a:r>
          </a:p>
        </p:txBody>
      </p:sp>
      <p:sp>
        <p:nvSpPr>
          <p:cNvPr id="8" name="CasellaDiTesto 7">
            <a:extLst>
              <a:ext uri="{FF2B5EF4-FFF2-40B4-BE49-F238E27FC236}">
                <a16:creationId xmlns:a16="http://schemas.microsoft.com/office/drawing/2014/main" id="{94F9C2F6-90DA-4B6A-846D-E63E6C026C15}"/>
              </a:ext>
            </a:extLst>
          </p:cNvPr>
          <p:cNvSpPr txBox="1"/>
          <p:nvPr/>
        </p:nvSpPr>
        <p:spPr>
          <a:xfrm>
            <a:off x="914400" y="1842053"/>
            <a:ext cx="4929809" cy="2308324"/>
          </a:xfrm>
          <a:prstGeom prst="rect">
            <a:avLst/>
          </a:prstGeom>
          <a:noFill/>
        </p:spPr>
        <p:txBody>
          <a:bodyPr wrap="square" rtlCol="0">
            <a:spAutoFit/>
          </a:bodyPr>
          <a:lstStyle/>
          <a:p>
            <a:r>
              <a:rPr lang="it-IT" sz="2400" b="1" dirty="0"/>
              <a:t>«Avevo raccontato, perché non farlo ancora? Il germe dello scrivere mi era entrato nel sangue. Così è nata </a:t>
            </a:r>
            <a:r>
              <a:rPr lang="it-IT" sz="2400" b="1" i="1" dirty="0"/>
              <a:t>La tregua, </a:t>
            </a:r>
            <a:r>
              <a:rPr lang="it-IT" sz="2400" b="1" dirty="0"/>
              <a:t>dove ho raccontato il ritorno da </a:t>
            </a:r>
            <a:r>
              <a:rPr lang="it-IT" sz="2400" b="1" dirty="0" smtClean="0"/>
              <a:t>Auschwitz» </a:t>
            </a:r>
            <a:r>
              <a:rPr lang="it-IT" sz="2400" b="1" dirty="0"/>
              <a:t>(</a:t>
            </a:r>
            <a:r>
              <a:rPr lang="it-IT" sz="2400" b="1" i="1" dirty="0"/>
              <a:t>L’altrui mestiere</a:t>
            </a:r>
            <a:r>
              <a:rPr lang="it-IT" sz="2400" b="1" dirty="0"/>
              <a:t>)</a:t>
            </a:r>
          </a:p>
        </p:txBody>
      </p:sp>
      <p:pic>
        <p:nvPicPr>
          <p:cNvPr id="10" name="Immagine 9">
            <a:extLst>
              <a:ext uri="{FF2B5EF4-FFF2-40B4-BE49-F238E27FC236}">
                <a16:creationId xmlns:a16="http://schemas.microsoft.com/office/drawing/2014/main" id="{A7AF6D6C-DF81-45C2-95F3-F5B47524E1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838123" y="1555334"/>
            <a:ext cx="3051466" cy="4698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982634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A398442-34B1-4F0C-8F96-004C6AF531E4}"/>
              </a:ext>
            </a:extLst>
          </p:cNvPr>
          <p:cNvSpPr txBox="1"/>
          <p:nvPr/>
        </p:nvSpPr>
        <p:spPr>
          <a:xfrm>
            <a:off x="834887" y="1351722"/>
            <a:ext cx="9780104" cy="2062103"/>
          </a:xfrm>
          <a:prstGeom prst="rect">
            <a:avLst/>
          </a:prstGeom>
          <a:noFill/>
        </p:spPr>
        <p:txBody>
          <a:bodyPr wrap="square" rtlCol="0">
            <a:spAutoFit/>
          </a:bodyPr>
          <a:lstStyle/>
          <a:p>
            <a:r>
              <a:rPr lang="it-IT" sz="3200" b="1" dirty="0" smtClean="0"/>
              <a:t>La </a:t>
            </a:r>
            <a:r>
              <a:rPr lang="it-IT" sz="3200" b="1" dirty="0"/>
              <a:t>testimonianza dell’esperienza dell’autore ebreo nel viaggio di ritorno in Italia dopo la permanenza nel campo di concentramento di Auschwitz.</a:t>
            </a:r>
          </a:p>
        </p:txBody>
      </p:sp>
      <p:pic>
        <p:nvPicPr>
          <p:cNvPr id="4" name="Immagine 3">
            <a:extLst>
              <a:ext uri="{FF2B5EF4-FFF2-40B4-BE49-F238E27FC236}">
                <a16:creationId xmlns:a16="http://schemas.microsoft.com/office/drawing/2014/main" id="{F9C35865-F9A1-421E-939F-D4ADFC6034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541351" y="3074963"/>
            <a:ext cx="5656531"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5551578"/>
      </p:ext>
    </p:extLst>
  </p:cSld>
  <p:clrMapOvr>
    <a:masterClrMapping/>
  </p:clrMapOvr>
  <p:transition spd="slow" advClick="0" advTm="1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F9B11D7-3ACC-43A5-8175-EBDC894CF142}"/>
              </a:ext>
            </a:extLst>
          </p:cNvPr>
          <p:cNvSpPr txBox="1"/>
          <p:nvPr/>
        </p:nvSpPr>
        <p:spPr>
          <a:xfrm>
            <a:off x="742122" y="583095"/>
            <a:ext cx="9448800" cy="523220"/>
          </a:xfrm>
          <a:prstGeom prst="rect">
            <a:avLst/>
          </a:prstGeom>
          <a:noFill/>
        </p:spPr>
        <p:txBody>
          <a:bodyPr wrap="square" rtlCol="0">
            <a:spAutoFit/>
          </a:bodyPr>
          <a:lstStyle/>
          <a:p>
            <a:r>
              <a:rPr lang="it-IT" sz="2800" b="1" i="1" dirty="0"/>
              <a:t>La tregua </a:t>
            </a:r>
            <a:r>
              <a:rPr lang="it-IT" sz="2800" b="1" dirty="0"/>
              <a:t>è un successo immediato.</a:t>
            </a:r>
          </a:p>
        </p:txBody>
      </p:sp>
      <p:sp>
        <p:nvSpPr>
          <p:cNvPr id="3" name="CasellaDiTesto 2">
            <a:extLst>
              <a:ext uri="{FF2B5EF4-FFF2-40B4-BE49-F238E27FC236}">
                <a16:creationId xmlns:a16="http://schemas.microsoft.com/office/drawing/2014/main" id="{89FB8586-8719-4DE6-90E0-C9EE5AF3BC27}"/>
              </a:ext>
            </a:extLst>
          </p:cNvPr>
          <p:cNvSpPr txBox="1"/>
          <p:nvPr/>
        </p:nvSpPr>
        <p:spPr>
          <a:xfrm>
            <a:off x="742122" y="1722783"/>
            <a:ext cx="8852452" cy="954107"/>
          </a:xfrm>
          <a:prstGeom prst="rect">
            <a:avLst/>
          </a:prstGeom>
          <a:noFill/>
        </p:spPr>
        <p:txBody>
          <a:bodyPr wrap="square" rtlCol="0">
            <a:spAutoFit/>
          </a:bodyPr>
          <a:lstStyle/>
          <a:p>
            <a:r>
              <a:rPr lang="it-IT" sz="2800" b="1" dirty="0"/>
              <a:t>La pubblicazione di questo libro segna l’inizio del successo di Levi.</a:t>
            </a:r>
          </a:p>
        </p:txBody>
      </p:sp>
      <p:sp>
        <p:nvSpPr>
          <p:cNvPr id="4" name="CasellaDiTesto 3">
            <a:extLst>
              <a:ext uri="{FF2B5EF4-FFF2-40B4-BE49-F238E27FC236}">
                <a16:creationId xmlns:a16="http://schemas.microsoft.com/office/drawing/2014/main" id="{DAF47697-86A0-4AAC-9878-0628A8D38E69}"/>
              </a:ext>
            </a:extLst>
          </p:cNvPr>
          <p:cNvSpPr txBox="1"/>
          <p:nvPr/>
        </p:nvSpPr>
        <p:spPr>
          <a:xfrm rot="10800000" flipV="1">
            <a:off x="742122" y="2967266"/>
            <a:ext cx="10323443" cy="3539430"/>
          </a:xfrm>
          <a:prstGeom prst="rect">
            <a:avLst/>
          </a:prstGeom>
          <a:noFill/>
        </p:spPr>
        <p:txBody>
          <a:bodyPr wrap="square" rtlCol="0">
            <a:spAutoFit/>
          </a:bodyPr>
          <a:lstStyle/>
          <a:p>
            <a:r>
              <a:rPr lang="it-IT" sz="2800" b="1" dirty="0"/>
              <a:t>«Avevo ancora molte cose da narrare: non più cose tremende, fatali e necessarie, ma avventure allegre e tristi, paesi sterminati e strani, imprese furfantesche dei miei innumerevoli compagni di viaggio, il vortice multicolore e affascinante dell’Europa del dopoguerra, ubriaca di libertà e insieme inquieta nel terrore di una nuova guerra. Sono questi gli argomenti di </a:t>
            </a:r>
            <a:r>
              <a:rPr lang="it-IT" sz="2800" b="1" i="1" dirty="0"/>
              <a:t>La </a:t>
            </a:r>
            <a:r>
              <a:rPr lang="it-IT" sz="2800" b="1" i="1" dirty="0" smtClean="0"/>
              <a:t>tregua</a:t>
            </a:r>
            <a:r>
              <a:rPr lang="it-IT" sz="2800" b="1" dirty="0" smtClean="0"/>
              <a:t>» </a:t>
            </a:r>
            <a:r>
              <a:rPr lang="it-IT" sz="2800" b="1" dirty="0"/>
              <a:t>(prefazione all’edizione scolastica di</a:t>
            </a:r>
            <a:r>
              <a:rPr lang="it-IT" sz="2800" b="1" i="1" dirty="0"/>
              <a:t> La tregua</a:t>
            </a:r>
            <a:r>
              <a:rPr lang="it-IT" sz="2800" b="1" dirty="0"/>
              <a:t>)</a:t>
            </a:r>
          </a:p>
        </p:txBody>
      </p:sp>
    </p:spTree>
    <p:extLst>
      <p:ext uri="{BB962C8B-B14F-4D97-AF65-F5344CB8AC3E}">
        <p14:creationId xmlns:p14="http://schemas.microsoft.com/office/powerpoint/2010/main" val="1101556945"/>
      </p:ext>
    </p:extLst>
  </p:cSld>
  <p:clrMapOvr>
    <a:masterClrMapping/>
  </p:clrMapOvr>
  <p:transition spd="slow" advTm="1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A008F25-6E0A-4144-B378-4E75330A638B}"/>
              </a:ext>
            </a:extLst>
          </p:cNvPr>
          <p:cNvSpPr/>
          <p:nvPr/>
        </p:nvSpPr>
        <p:spPr>
          <a:xfrm>
            <a:off x="3720430" y="303648"/>
            <a:ext cx="3425939" cy="923330"/>
          </a:xfrm>
          <a:prstGeom prst="rect">
            <a:avLst/>
          </a:prstGeom>
          <a:noFill/>
        </p:spPr>
        <p:txBody>
          <a:bodyPr wrap="none" lIns="91440" tIns="45720" rIns="91440" bIns="45720">
            <a:spAutoFit/>
          </a:bodyPr>
          <a:lstStyle/>
          <a:p>
            <a:pPr algn="ctr"/>
            <a:r>
              <a:rPr lang="it-IT"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tregua</a:t>
            </a:r>
          </a:p>
        </p:txBody>
      </p:sp>
      <p:sp>
        <p:nvSpPr>
          <p:cNvPr id="3" name="Rettangolo 2">
            <a:extLst>
              <a:ext uri="{FF2B5EF4-FFF2-40B4-BE49-F238E27FC236}">
                <a16:creationId xmlns:a16="http://schemas.microsoft.com/office/drawing/2014/main" id="{A92CA749-4BC5-4EFF-95D8-EA18EEE02399}"/>
              </a:ext>
            </a:extLst>
          </p:cNvPr>
          <p:cNvSpPr/>
          <p:nvPr/>
        </p:nvSpPr>
        <p:spPr>
          <a:xfrm>
            <a:off x="3720430" y="1072274"/>
            <a:ext cx="3465371" cy="707886"/>
          </a:xfrm>
          <a:prstGeom prst="rect">
            <a:avLst/>
          </a:prstGeom>
          <a:noFill/>
        </p:spPr>
        <p:txBody>
          <a:bodyPr wrap="none" lIns="91440" tIns="45720" rIns="91440" bIns="45720">
            <a:spAutoFit/>
          </a:bodyPr>
          <a:lstStyle/>
          <a:p>
            <a:pPr algn="ctr"/>
            <a:r>
              <a:rPr lang="it-IT" sz="4000" b="1" i="1" dirty="0">
                <a:ln w="12700">
                  <a:solidFill>
                    <a:schemeClr val="accent3">
                      <a:lumMod val="50000"/>
                    </a:schemeClr>
                  </a:solidFill>
                  <a:prstDash val="solid"/>
                </a:ln>
                <a:solidFill>
                  <a:srgbClr val="C00000"/>
                </a:solidFill>
                <a:effectLst>
                  <a:innerShdw blurRad="177800">
                    <a:schemeClr val="accent3">
                      <a:lumMod val="50000"/>
                    </a:schemeClr>
                  </a:innerShdw>
                </a:effectLst>
              </a:rPr>
              <a:t>I protagonisti</a:t>
            </a:r>
            <a:endParaRPr lang="it-IT" sz="4000" b="1" i="1" cap="none" spc="0" dirty="0">
              <a:ln w="12700">
                <a:solidFill>
                  <a:schemeClr val="accent3">
                    <a:lumMod val="50000"/>
                  </a:schemeClr>
                </a:solidFill>
                <a:prstDash val="solid"/>
              </a:ln>
              <a:solidFill>
                <a:srgbClr val="C00000"/>
              </a:solidFill>
              <a:effectLst>
                <a:innerShdw blurRad="177800">
                  <a:schemeClr val="accent3">
                    <a:lumMod val="50000"/>
                  </a:schemeClr>
                </a:innerShdw>
              </a:effectLst>
            </a:endParaRPr>
          </a:p>
        </p:txBody>
      </p:sp>
      <p:sp>
        <p:nvSpPr>
          <p:cNvPr id="4" name="CasellaDiTesto 3">
            <a:extLst>
              <a:ext uri="{FF2B5EF4-FFF2-40B4-BE49-F238E27FC236}">
                <a16:creationId xmlns:a16="http://schemas.microsoft.com/office/drawing/2014/main" id="{C76D00C7-4544-41C8-912B-A3A5ACE12D3F}"/>
              </a:ext>
            </a:extLst>
          </p:cNvPr>
          <p:cNvSpPr txBox="1"/>
          <p:nvPr/>
        </p:nvSpPr>
        <p:spPr>
          <a:xfrm rot="10800000" flipV="1">
            <a:off x="1073426" y="2764230"/>
            <a:ext cx="5168348" cy="1815882"/>
          </a:xfrm>
          <a:prstGeom prst="rect">
            <a:avLst/>
          </a:prstGeom>
          <a:noFill/>
        </p:spPr>
        <p:txBody>
          <a:bodyPr wrap="square" rtlCol="0">
            <a:spAutoFit/>
          </a:bodyPr>
          <a:lstStyle/>
          <a:p>
            <a:r>
              <a:rPr lang="it-IT" sz="2800" b="1" dirty="0"/>
              <a:t>I personaggi del racconto sono uomini ritornati a essere liberi e sulla via del ritorno verso le loro case.</a:t>
            </a:r>
          </a:p>
        </p:txBody>
      </p:sp>
      <p:pic>
        <p:nvPicPr>
          <p:cNvPr id="9" name="Immagine 8">
            <a:extLst>
              <a:ext uri="{FF2B5EF4-FFF2-40B4-BE49-F238E27FC236}">
                <a16:creationId xmlns:a16="http://schemas.microsoft.com/office/drawing/2014/main" id="{A537986A-3FF5-43F0-9E35-A7B03D6D74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563756" y="1426217"/>
            <a:ext cx="3167870" cy="500416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9496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
        <p159:morph option="byObject"/>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934C5D9-41C6-4E96-9BF7-C832C12CB35F}"/>
              </a:ext>
            </a:extLst>
          </p:cNvPr>
          <p:cNvSpPr/>
          <p:nvPr/>
        </p:nvSpPr>
        <p:spPr>
          <a:xfrm>
            <a:off x="3614406" y="-5764"/>
            <a:ext cx="3425939" cy="923330"/>
          </a:xfrm>
          <a:prstGeom prst="rect">
            <a:avLst/>
          </a:prstGeom>
          <a:noFill/>
        </p:spPr>
        <p:txBody>
          <a:bodyPr wrap="none" lIns="91440" tIns="45720" rIns="91440" bIns="45720">
            <a:spAutoFit/>
          </a:bodyPr>
          <a:lstStyle/>
          <a:p>
            <a:pPr algn="ctr"/>
            <a:r>
              <a:rPr lang="it-IT"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tregua</a:t>
            </a:r>
          </a:p>
        </p:txBody>
      </p:sp>
      <p:sp>
        <p:nvSpPr>
          <p:cNvPr id="3" name="Rettangolo 2">
            <a:extLst>
              <a:ext uri="{FF2B5EF4-FFF2-40B4-BE49-F238E27FC236}">
                <a16:creationId xmlns:a16="http://schemas.microsoft.com/office/drawing/2014/main" id="{DB8C3079-A386-490C-9D79-4E47D4010DA5}"/>
              </a:ext>
            </a:extLst>
          </p:cNvPr>
          <p:cNvSpPr/>
          <p:nvPr/>
        </p:nvSpPr>
        <p:spPr>
          <a:xfrm>
            <a:off x="3614406" y="737006"/>
            <a:ext cx="3223576" cy="646331"/>
          </a:xfrm>
          <a:prstGeom prst="rect">
            <a:avLst/>
          </a:prstGeom>
          <a:noFill/>
        </p:spPr>
        <p:txBody>
          <a:bodyPr wrap="none" lIns="91440" tIns="45720" rIns="91440" bIns="45720">
            <a:spAutoFit/>
          </a:bodyPr>
          <a:lstStyle/>
          <a:p>
            <a:pPr algn="ctr"/>
            <a:r>
              <a:rPr lang="it-IT" sz="3600" b="1" i="1" dirty="0">
                <a:ln w="22225">
                  <a:solidFill>
                    <a:schemeClr val="accent2"/>
                  </a:solidFill>
                  <a:prstDash val="solid"/>
                </a:ln>
                <a:solidFill>
                  <a:srgbClr val="C00000"/>
                </a:solidFill>
                <a:effectLst>
                  <a:outerShdw blurRad="50800" dist="38100" dir="2700000" algn="tl" rotWithShape="0">
                    <a:prstClr val="black">
                      <a:alpha val="40000"/>
                    </a:prstClr>
                  </a:outerShdw>
                </a:effectLst>
              </a:rPr>
              <a:t>Giudizi critici</a:t>
            </a:r>
          </a:p>
        </p:txBody>
      </p:sp>
      <p:sp>
        <p:nvSpPr>
          <p:cNvPr id="4" name="CasellaDiTesto 3">
            <a:extLst>
              <a:ext uri="{FF2B5EF4-FFF2-40B4-BE49-F238E27FC236}">
                <a16:creationId xmlns:a16="http://schemas.microsoft.com/office/drawing/2014/main" id="{2BE64C41-9A77-4821-8DFF-F3B01ACA47FA}"/>
              </a:ext>
            </a:extLst>
          </p:cNvPr>
          <p:cNvSpPr txBox="1"/>
          <p:nvPr/>
        </p:nvSpPr>
        <p:spPr>
          <a:xfrm>
            <a:off x="583096" y="1392054"/>
            <a:ext cx="10813774" cy="1938992"/>
          </a:xfrm>
          <a:prstGeom prst="rect">
            <a:avLst/>
          </a:prstGeom>
          <a:noFill/>
        </p:spPr>
        <p:txBody>
          <a:bodyPr wrap="square" rtlCol="0">
            <a:spAutoFit/>
          </a:bodyPr>
          <a:lstStyle/>
          <a:p>
            <a:r>
              <a:rPr lang="it-IT" dirty="0"/>
              <a:t>«</a:t>
            </a:r>
            <a:r>
              <a:rPr lang="it-IT" sz="2000" dirty="0"/>
              <a:t>La narrazione, che comincia con alcune tra le pagine più tragiche di tutta la narrativa testimoniale della guerra, si sviluppa con gioia e ironia, percorsa da un desiderio di vita così intenso da assorbire e trasformare anche tutti i segni della morte ancora ben visibili nelle campagne e nelle città dell’Europa orientale, teatro degli scontri più furiosi e sanguinosi di tutto il </a:t>
            </a:r>
            <a:r>
              <a:rPr lang="it-IT" sz="2000" dirty="0" smtClean="0"/>
              <a:t>conflitto».</a:t>
            </a:r>
            <a:endParaRPr lang="it-IT" sz="2000" dirty="0"/>
          </a:p>
          <a:p>
            <a:r>
              <a:rPr lang="it-IT" sz="2000" dirty="0" smtClean="0"/>
              <a:t>Vincenzo </a:t>
            </a:r>
            <a:r>
              <a:rPr lang="it-IT" sz="2000" dirty="0"/>
              <a:t>Viola,  </a:t>
            </a:r>
            <a:r>
              <a:rPr lang="it-IT" sz="2000" i="1" dirty="0"/>
              <a:t>Autori e società</a:t>
            </a:r>
          </a:p>
        </p:txBody>
      </p:sp>
      <p:sp>
        <p:nvSpPr>
          <p:cNvPr id="5" name="CasellaDiTesto 4">
            <a:extLst>
              <a:ext uri="{FF2B5EF4-FFF2-40B4-BE49-F238E27FC236}">
                <a16:creationId xmlns:a16="http://schemas.microsoft.com/office/drawing/2014/main" id="{D28C26D6-9CD1-40A8-A396-DC53D76FFEAF}"/>
              </a:ext>
            </a:extLst>
          </p:cNvPr>
          <p:cNvSpPr txBox="1"/>
          <p:nvPr/>
        </p:nvSpPr>
        <p:spPr>
          <a:xfrm>
            <a:off x="583096" y="3331046"/>
            <a:ext cx="10323444" cy="3477875"/>
          </a:xfrm>
          <a:prstGeom prst="rect">
            <a:avLst/>
          </a:prstGeom>
          <a:noFill/>
        </p:spPr>
        <p:txBody>
          <a:bodyPr wrap="square" rtlCol="0">
            <a:spAutoFit/>
          </a:bodyPr>
          <a:lstStyle/>
          <a:p>
            <a:r>
              <a:rPr lang="it-IT" sz="2000" dirty="0"/>
              <a:t>« ...recupero di quella dignità umana che il lager aveva annientato. È un recupero lento e doloroso, ancora segnato dalla guerra, le cui devastazioni materiali e morali vengono scoperte dall’autore a poco a poco, dato che dall’interno di Auschwitz gli era impossibile averne una precisa percezione. Ma pur tra tante difficoltà e sofferenze, rinasce in lui il desiderio di confrontarsi con gli altri, di ricreare dei rapporti umani che pongano le basi per la ricostruzione di una propria dimensione psicologica, che riscatti la degradazione e l’annientamento morali subiti. Uno dei grandi temi de </a:t>
            </a:r>
            <a:r>
              <a:rPr lang="it-IT" sz="2000" i="1" dirty="0"/>
              <a:t>La tregua</a:t>
            </a:r>
            <a:r>
              <a:rPr lang="it-IT" sz="2000" dirty="0"/>
              <a:t> è proprio questo: l’affermazione del bisogno primario dei contatti umani, unico modo per ritrovare i punti di riferimento e i parametri di giudizi necessari al </a:t>
            </a:r>
            <a:r>
              <a:rPr lang="it-IT" sz="2000"/>
              <a:t>vivere </a:t>
            </a:r>
            <a:r>
              <a:rPr lang="it-IT" sz="2000" smtClean="0"/>
              <a:t>sociale».</a:t>
            </a:r>
            <a:endParaRPr lang="it-IT" sz="2000" dirty="0"/>
          </a:p>
          <a:p>
            <a:r>
              <a:rPr lang="it-IT" sz="2000" dirty="0" smtClean="0"/>
              <a:t>Alberto </a:t>
            </a:r>
            <a:r>
              <a:rPr lang="it-IT" sz="2000" dirty="0"/>
              <a:t>Dendi, </a:t>
            </a:r>
            <a:r>
              <a:rPr lang="it-IT" sz="2000" i="1" dirty="0"/>
              <a:t>Moduli e modelli letterari</a:t>
            </a:r>
          </a:p>
        </p:txBody>
      </p:sp>
    </p:spTree>
    <p:extLst>
      <p:ext uri="{BB962C8B-B14F-4D97-AF65-F5344CB8AC3E}">
        <p14:creationId xmlns:p14="http://schemas.microsoft.com/office/powerpoint/2010/main" val="4094612662"/>
      </p:ext>
    </p:extLst>
  </p:cSld>
  <p:clrMapOvr>
    <a:masterClrMapping/>
  </p:clrMapOvr>
  <p:transition spd="slow" advClick="0" advTm="3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7BC054C-B02E-4FAC-9B0B-67A767541961}"/>
              </a:ext>
            </a:extLst>
          </p:cNvPr>
          <p:cNvSpPr/>
          <p:nvPr/>
        </p:nvSpPr>
        <p:spPr>
          <a:xfrm>
            <a:off x="3932466" y="475928"/>
            <a:ext cx="3425939" cy="923330"/>
          </a:xfrm>
          <a:prstGeom prst="rect">
            <a:avLst/>
          </a:prstGeom>
          <a:noFill/>
        </p:spPr>
        <p:txBody>
          <a:bodyPr wrap="none" lIns="91440" tIns="45720" rIns="91440" bIns="45720">
            <a:spAutoFit/>
          </a:bodyPr>
          <a:lstStyle/>
          <a:p>
            <a:pPr algn="ctr"/>
            <a:r>
              <a:rPr lang="it-IT"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tregua</a:t>
            </a:r>
          </a:p>
        </p:txBody>
      </p:sp>
      <p:sp>
        <p:nvSpPr>
          <p:cNvPr id="3" name="Rettangolo 2">
            <a:extLst>
              <a:ext uri="{FF2B5EF4-FFF2-40B4-BE49-F238E27FC236}">
                <a16:creationId xmlns:a16="http://schemas.microsoft.com/office/drawing/2014/main" id="{734ACB24-A0C6-44D2-8FFA-0BA087298702}"/>
              </a:ext>
            </a:extLst>
          </p:cNvPr>
          <p:cNvSpPr/>
          <p:nvPr/>
        </p:nvSpPr>
        <p:spPr>
          <a:xfrm>
            <a:off x="2740350" y="1399258"/>
            <a:ext cx="6499279" cy="646331"/>
          </a:xfrm>
          <a:prstGeom prst="rect">
            <a:avLst/>
          </a:prstGeom>
          <a:noFill/>
        </p:spPr>
        <p:txBody>
          <a:bodyPr wrap="none" lIns="91440" tIns="45720" rIns="91440" bIns="45720">
            <a:spAutoFit/>
          </a:bodyPr>
          <a:lstStyle/>
          <a:p>
            <a:pPr algn="ctr"/>
            <a:r>
              <a:rPr lang="it-IT" sz="3600" b="1" i="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Adattamenti cinematografici</a:t>
            </a:r>
          </a:p>
        </p:txBody>
      </p:sp>
      <p:sp>
        <p:nvSpPr>
          <p:cNvPr id="4" name="CasellaDiTesto 3">
            <a:extLst>
              <a:ext uri="{FF2B5EF4-FFF2-40B4-BE49-F238E27FC236}">
                <a16:creationId xmlns:a16="http://schemas.microsoft.com/office/drawing/2014/main" id="{C76F876B-14A5-4E98-90B5-D8342969E2FD}"/>
              </a:ext>
            </a:extLst>
          </p:cNvPr>
          <p:cNvSpPr txBox="1"/>
          <p:nvPr/>
        </p:nvSpPr>
        <p:spPr>
          <a:xfrm rot="10800000" flipV="1">
            <a:off x="675861" y="2773496"/>
            <a:ext cx="4439478" cy="2554545"/>
          </a:xfrm>
          <a:prstGeom prst="rect">
            <a:avLst/>
          </a:prstGeom>
          <a:noFill/>
        </p:spPr>
        <p:txBody>
          <a:bodyPr wrap="square" rtlCol="0">
            <a:spAutoFit/>
          </a:bodyPr>
          <a:lstStyle/>
          <a:p>
            <a:r>
              <a:rPr lang="it-IT" sz="3200" b="1" dirty="0"/>
              <a:t>Nel 1997 il regista Francesco Rosi ha tratto da questo libro un film, intitolato appunto </a:t>
            </a:r>
            <a:r>
              <a:rPr lang="it-IT" sz="3200" b="1" i="1" dirty="0"/>
              <a:t>La tregua</a:t>
            </a:r>
            <a:r>
              <a:rPr lang="it-IT" sz="3200" b="1" dirty="0"/>
              <a:t>.</a:t>
            </a:r>
          </a:p>
        </p:txBody>
      </p:sp>
      <p:pic>
        <p:nvPicPr>
          <p:cNvPr id="12" name="Immagine 11">
            <a:extLst>
              <a:ext uri="{FF2B5EF4-FFF2-40B4-BE49-F238E27FC236}">
                <a16:creationId xmlns:a16="http://schemas.microsoft.com/office/drawing/2014/main" id="{50712164-A199-404B-AF82-C8F711C90C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rot="10800000" flipV="1">
            <a:off x="5344257" y="2322588"/>
            <a:ext cx="2753678" cy="40321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1582627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 Tregua 2">
            <a:hlinkClick r:id="" action="ppaction://media"/>
          </p:cNvPr>
          <p:cNvPicPr>
            <a:picLocks noChangeAspect="1"/>
          </p:cNvPicPr>
          <p:nvPr>
            <a:videoFile r:link="rId2"/>
            <p:extLst>
              <p:ext uri="{DAA4B4D4-6D71-4841-9C94-3DE7FCFB9230}">
                <p14:media xmlns:p14="http://schemas.microsoft.com/office/powerpoint/2010/main" r:embed="rId1">
                  <p14:fade out="2000"/>
                </p14:media>
              </p:ext>
            </p:extLst>
          </p:nvPr>
        </p:nvPicPr>
        <p:blipFill>
          <a:blip r:embed="rId4"/>
          <a:stretch>
            <a:fillRect/>
          </a:stretch>
        </p:blipFill>
        <p:spPr>
          <a:xfrm>
            <a:off x="1153886" y="1169126"/>
            <a:ext cx="9370423" cy="5270863"/>
          </a:xfrm>
          <a:prstGeom prst="rect">
            <a:avLst/>
          </a:prstGeom>
        </p:spPr>
      </p:pic>
      <p:sp>
        <p:nvSpPr>
          <p:cNvPr id="3" name="CasellaDiTesto 2"/>
          <p:cNvSpPr txBox="1"/>
          <p:nvPr/>
        </p:nvSpPr>
        <p:spPr>
          <a:xfrm>
            <a:off x="1881053" y="505974"/>
            <a:ext cx="9196251" cy="584775"/>
          </a:xfrm>
          <a:prstGeom prst="rect">
            <a:avLst/>
          </a:prstGeom>
          <a:noFill/>
        </p:spPr>
        <p:txBody>
          <a:bodyPr wrap="square" rtlCol="0">
            <a:spAutoFit/>
          </a:bodyPr>
          <a:lstStyle/>
          <a:p>
            <a:r>
              <a:rPr lang="it-IT" sz="3200" b="1" u="sng" dirty="0">
                <a:solidFill>
                  <a:srgbClr val="FF0000"/>
                </a:solidFill>
              </a:rPr>
              <a:t>L</a:t>
            </a:r>
            <a:r>
              <a:rPr lang="it-IT" sz="3200" b="1" u="sng" dirty="0" smtClean="0">
                <a:solidFill>
                  <a:srgbClr val="FF0000"/>
                </a:solidFill>
              </a:rPr>
              <a:t>a liberazione di Auschwitz</a:t>
            </a:r>
            <a:endParaRPr lang="it-IT" sz="3200" b="1" u="sng" dirty="0">
              <a:solidFill>
                <a:srgbClr val="FF0000"/>
              </a:solidFill>
            </a:endParaRPr>
          </a:p>
        </p:txBody>
      </p:sp>
    </p:spTree>
    <p:extLst>
      <p:ext uri="{BB962C8B-B14F-4D97-AF65-F5344CB8AC3E}">
        <p14:creationId xmlns:p14="http://schemas.microsoft.com/office/powerpoint/2010/main" val="2297024597"/>
      </p:ext>
    </p:extLst>
  </p:cSld>
  <p:clrMapOvr>
    <a:masterClrMapping/>
  </p:clrMapOvr>
  <mc:AlternateContent xmlns:mc="http://schemas.openxmlformats.org/markup-compatibility/2006" xmlns:p14="http://schemas.microsoft.com/office/powerpoint/2010/main">
    <mc:Choice Requires="p14">
      <p:transition spd="med" p14:dur="700" advClick="0" advTm="92000">
        <p:fade/>
      </p:transition>
    </mc:Choice>
    <mc:Fallback xmlns="">
      <p:transition spd="med" advClick="0" advTm="9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25"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after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F8B0DA-0A7D-4479-A22E-F95F2EE8F3A0}"/>
              </a:ext>
            </a:extLst>
          </p:cNvPr>
          <p:cNvSpPr txBox="1"/>
          <p:nvPr/>
        </p:nvSpPr>
        <p:spPr>
          <a:xfrm>
            <a:off x="715617" y="1563757"/>
            <a:ext cx="7301948" cy="923330"/>
          </a:xfrm>
          <a:prstGeom prst="rect">
            <a:avLst/>
          </a:prstGeom>
          <a:noFill/>
        </p:spPr>
        <p:txBody>
          <a:bodyPr wrap="square" rtlCol="0">
            <a:spAutoFit/>
          </a:bodyPr>
          <a:lstStyle/>
          <a:p>
            <a:r>
              <a:rPr lang="it-IT" sz="5400" b="1" i="1" u="sng" dirty="0">
                <a:solidFill>
                  <a:srgbClr val="FF0000"/>
                </a:solidFill>
              </a:rPr>
              <a:t>I sommersi e i salvati</a:t>
            </a:r>
          </a:p>
        </p:txBody>
      </p:sp>
      <p:pic>
        <p:nvPicPr>
          <p:cNvPr id="3" name="Immagine 2">
            <a:extLst>
              <a:ext uri="{FF2B5EF4-FFF2-40B4-BE49-F238E27FC236}">
                <a16:creationId xmlns:a16="http://schemas.microsoft.com/office/drawing/2014/main" id="{FE60624D-BF43-4C98-8526-DABE1CE02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374" y="627676"/>
            <a:ext cx="3416569" cy="5546378"/>
          </a:xfrm>
          <a:prstGeom prst="rect">
            <a:avLst/>
          </a:prstGeom>
          <a:ln w="88900" cap="sq" cmpd="thickThin">
            <a:solidFill>
              <a:srgbClr val="000000"/>
            </a:solidFill>
            <a:prstDash val="solid"/>
            <a:miter lim="800000"/>
          </a:ln>
          <a:effectLst>
            <a:innerShdw blurRad="76200">
              <a:srgbClr val="000000"/>
            </a:innerShdw>
          </a:effectLst>
        </p:spPr>
      </p:pic>
      <p:sp>
        <p:nvSpPr>
          <p:cNvPr id="4" name="CasellaDiTesto 3">
            <a:extLst>
              <a:ext uri="{FF2B5EF4-FFF2-40B4-BE49-F238E27FC236}">
                <a16:creationId xmlns:a16="http://schemas.microsoft.com/office/drawing/2014/main" id="{F7C188F3-FE95-4204-9EA6-058081C00101}"/>
              </a:ext>
            </a:extLst>
          </p:cNvPr>
          <p:cNvSpPr txBox="1"/>
          <p:nvPr/>
        </p:nvSpPr>
        <p:spPr>
          <a:xfrm>
            <a:off x="808383" y="3127513"/>
            <a:ext cx="6771860" cy="2954655"/>
          </a:xfrm>
          <a:prstGeom prst="rect">
            <a:avLst/>
          </a:prstGeom>
          <a:noFill/>
        </p:spPr>
        <p:txBody>
          <a:bodyPr wrap="square" rtlCol="0">
            <a:spAutoFit/>
          </a:bodyPr>
          <a:lstStyle/>
          <a:p>
            <a:r>
              <a:rPr lang="it-IT" sz="2800" dirty="0"/>
              <a:t>«Non esistono problemi che non possano essere risolti intorno a un tavolo, purché ci sia volontà buona e fiducia reciproca: o anche paura </a:t>
            </a:r>
            <a:r>
              <a:rPr lang="it-IT" sz="2800" dirty="0" smtClean="0"/>
              <a:t>reciproca»</a:t>
            </a:r>
            <a:endParaRPr lang="it-IT" sz="2800" dirty="0"/>
          </a:p>
          <a:p>
            <a:r>
              <a:rPr lang="it-IT" sz="2800" dirty="0"/>
              <a:t>(</a:t>
            </a:r>
            <a:r>
              <a:rPr lang="it-IT" sz="2800" i="1" dirty="0"/>
              <a:t>I sommersi e i salvati</a:t>
            </a:r>
            <a:r>
              <a:rPr lang="it-IT" sz="2800" dirty="0"/>
              <a:t>)</a:t>
            </a:r>
          </a:p>
          <a:p>
            <a:endParaRPr lang="it-IT" dirty="0"/>
          </a:p>
        </p:txBody>
      </p:sp>
    </p:spTree>
    <p:extLst>
      <p:ext uri="{BB962C8B-B14F-4D97-AF65-F5344CB8AC3E}">
        <p14:creationId xmlns:p14="http://schemas.microsoft.com/office/powerpoint/2010/main" val="3831113491"/>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5101513-D6C9-4096-813D-D7A92C4C2AF6}"/>
              </a:ext>
            </a:extLst>
          </p:cNvPr>
          <p:cNvSpPr/>
          <p:nvPr/>
        </p:nvSpPr>
        <p:spPr>
          <a:xfrm>
            <a:off x="1899298" y="196334"/>
            <a:ext cx="8075352" cy="830997"/>
          </a:xfrm>
          <a:prstGeom prst="rect">
            <a:avLst/>
          </a:prstGeom>
        </p:spPr>
        <p:txBody>
          <a:bodyPr wrap="none">
            <a:spAutoFit/>
          </a:bodyPr>
          <a:lstStyle/>
          <a:p>
            <a:pPr algn="ctr"/>
            <a:r>
              <a:rPr lang="it-IT" sz="4800" b="1" i="1" u="sng" dirty="0">
                <a:ln w="12700">
                  <a:solidFill>
                    <a:schemeClr val="accent3">
                      <a:lumMod val="50000"/>
                    </a:schemeClr>
                  </a:solidFill>
                  <a:prstDash val="solid"/>
                </a:ln>
                <a:solidFill>
                  <a:srgbClr val="FF0000"/>
                </a:solidFill>
                <a:effectLst>
                  <a:outerShdw blurRad="38100" dist="38100" dir="2700000" algn="tl">
                    <a:srgbClr val="000000">
                      <a:alpha val="43137"/>
                    </a:srgbClr>
                  </a:outerShdw>
                </a:effectLst>
              </a:rPr>
              <a:t>I SOMMERSI E I SALVATI </a:t>
            </a:r>
          </a:p>
        </p:txBody>
      </p:sp>
      <p:sp>
        <p:nvSpPr>
          <p:cNvPr id="3" name="Rettangolo 2">
            <a:extLst>
              <a:ext uri="{FF2B5EF4-FFF2-40B4-BE49-F238E27FC236}">
                <a16:creationId xmlns:a16="http://schemas.microsoft.com/office/drawing/2014/main" id="{843D8CD6-C3EA-4015-879B-FE92AC435AB5}"/>
              </a:ext>
            </a:extLst>
          </p:cNvPr>
          <p:cNvSpPr/>
          <p:nvPr/>
        </p:nvSpPr>
        <p:spPr>
          <a:xfrm>
            <a:off x="450574" y="1279123"/>
            <a:ext cx="10919792" cy="5324535"/>
          </a:xfrm>
          <a:prstGeom prst="rect">
            <a:avLst/>
          </a:prstGeom>
        </p:spPr>
        <p:txBody>
          <a:bodyPr wrap="square">
            <a:spAutoFit/>
          </a:bodyPr>
          <a:lstStyle/>
          <a:p>
            <a:pPr algn="just"/>
            <a:r>
              <a:rPr lang="it-IT" sz="2000" b="1" dirty="0"/>
              <a:t>«I sommersi e i salvati» è un saggio di primo Levi scritto nel 1986 e pubblicato nel 1991, ultimo lavoro dell’autore. </a:t>
            </a:r>
            <a:r>
              <a:rPr lang="it-IT" sz="2000" b="1" dirty="0" smtClean="0"/>
              <a:t>È </a:t>
            </a:r>
            <a:r>
              <a:rPr lang="it-IT" sz="2000" b="1" dirty="0"/>
              <a:t>considerata un’analisi dell’universo </a:t>
            </a:r>
            <a:r>
              <a:rPr lang="it-IT" sz="2000" b="1" dirty="0" smtClean="0"/>
              <a:t>concentrazionario </a:t>
            </a:r>
            <a:r>
              <a:rPr lang="it-IT" sz="2000" b="1" dirty="0"/>
              <a:t>che l’autore compie partendo dalla personale esperienza di prigioniero del campo di sterminio nazista di Auschwitz e allargando il confronto ad esperienze analoghe della storia recente tra cui i Gulag sovietici.</a:t>
            </a:r>
          </a:p>
          <a:p>
            <a:pPr algn="just"/>
            <a:endParaRPr lang="it-IT" sz="2000" b="1" dirty="0"/>
          </a:p>
          <a:p>
            <a:pPr algn="just"/>
            <a:r>
              <a:rPr lang="it-IT" sz="2000" b="1" dirty="0"/>
              <a:t>La narrazione descrive con lucidità e distacco, </a:t>
            </a:r>
            <a:r>
              <a:rPr lang="it-IT" sz="2000" b="1" dirty="0" smtClean="0"/>
              <a:t>nonostante </a:t>
            </a:r>
            <a:r>
              <a:rPr lang="it-IT" sz="2000" b="1" dirty="0"/>
              <a:t>l’esperienza </a:t>
            </a:r>
            <a:r>
              <a:rPr lang="it-IT" sz="2000" b="1" dirty="0" smtClean="0"/>
              <a:t>diretta vissuta, </a:t>
            </a:r>
            <a:r>
              <a:rPr lang="it-IT" sz="2000" b="1" dirty="0"/>
              <a:t>i meccanismi che portano alla creazione di «zone grigie» di potere tra oppressori ed oppressi. </a:t>
            </a:r>
          </a:p>
          <a:p>
            <a:pPr algn="ctr"/>
            <a:endParaRPr lang="it-IT" sz="2000" b="1" dirty="0"/>
          </a:p>
          <a:p>
            <a:pPr algn="just"/>
            <a:r>
              <a:rPr lang="it-IT" sz="2000" b="1" dirty="0"/>
              <a:t>Già nella prefazione Levi pone l’attenzione sulla tendenza del pubblico a rifiutare l’esistenza dei lager, a sminuire l’orrore che i diretti testimoni avrebbero riportato. Fin dal primo capitolo «La memoria dell’offesa», possiamo individuare l’argomento principale del libro, la memoria, partendo dal presupposto che la memoria umana è fallace, condizionata cioè da ciò che si sente successivamente e da ciò che si legge. </a:t>
            </a:r>
            <a:endParaRPr lang="it-IT" sz="2000" b="1" dirty="0" smtClean="0"/>
          </a:p>
          <a:p>
            <a:pPr algn="just"/>
            <a:r>
              <a:rPr lang="it-IT" sz="2000" b="1" dirty="0" smtClean="0"/>
              <a:t>E </a:t>
            </a:r>
            <a:r>
              <a:rPr lang="it-IT" sz="2000" b="1" dirty="0"/>
              <a:t>se per gli oppressori la memoria può essere facilmente cancellata, è per gli oppressi che il ricordo delle torture subite non riesce a scomparire.</a:t>
            </a:r>
          </a:p>
        </p:txBody>
      </p:sp>
    </p:spTree>
    <p:extLst>
      <p:ext uri="{BB962C8B-B14F-4D97-AF65-F5344CB8AC3E}">
        <p14:creationId xmlns:p14="http://schemas.microsoft.com/office/powerpoint/2010/main" val="1613775347"/>
      </p:ext>
    </p:extLst>
  </p:cSld>
  <p:clrMapOvr>
    <a:masterClrMapping/>
  </p:clrMapOvr>
  <mc:AlternateContent xmlns:mc="http://schemas.openxmlformats.org/markup-compatibility/2006" xmlns:p14="http://schemas.microsoft.com/office/powerpoint/2010/main">
    <mc:Choice Requires="p14">
      <p:transition spd="med" p14:dur="700" advClick="0" advTm="41000">
        <p:fade/>
      </p:transition>
    </mc:Choice>
    <mc:Fallback xmlns="">
      <p:transition spd="med" advClick="0"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8C3524E-102F-4B9D-BD8D-67652B489F5C}"/>
              </a:ext>
            </a:extLst>
          </p:cNvPr>
          <p:cNvSpPr/>
          <p:nvPr/>
        </p:nvSpPr>
        <p:spPr>
          <a:xfrm>
            <a:off x="410817" y="519574"/>
            <a:ext cx="7142921" cy="2308324"/>
          </a:xfrm>
          <a:prstGeom prst="rect">
            <a:avLst/>
          </a:prstGeom>
        </p:spPr>
        <p:txBody>
          <a:bodyPr wrap="square">
            <a:spAutoFit/>
          </a:bodyPr>
          <a:lstStyle/>
          <a:p>
            <a:r>
              <a:rPr lang="it-IT" b="1" dirty="0"/>
              <a:t>Questa </a:t>
            </a:r>
            <a:r>
              <a:rPr lang="it-IT" b="1" dirty="0">
                <a:solidFill>
                  <a:srgbClr val="FF0000"/>
                </a:solidFill>
              </a:rPr>
              <a:t>angoscia</a:t>
            </a:r>
            <a:r>
              <a:rPr lang="it-IT" b="1" dirty="0"/>
              <a:t>, che torna perenne in numerosi scritti di Levi, è giustificata dal fatto che la memoria dovrebbe portare con sé la conoscenza, e quest’ultima dovrebbe fare sì che il genere umano non ripeta gli stessi orrori del passato. Quello dell’oblio è un rischio che l’autore ha ben presente e che tratteggia con lucidità, sottolinenando sia i rischi della “lenta degradazione” della memoria sia quelli della stereotipizzazione del passato.</a:t>
            </a:r>
          </a:p>
        </p:txBody>
      </p:sp>
      <p:sp>
        <p:nvSpPr>
          <p:cNvPr id="3" name="Rettangolo 2">
            <a:extLst>
              <a:ext uri="{FF2B5EF4-FFF2-40B4-BE49-F238E27FC236}">
                <a16:creationId xmlns:a16="http://schemas.microsoft.com/office/drawing/2014/main" id="{B39F42C9-031F-416B-A251-77F52DECBC9F}"/>
              </a:ext>
            </a:extLst>
          </p:cNvPr>
          <p:cNvSpPr/>
          <p:nvPr/>
        </p:nvSpPr>
        <p:spPr>
          <a:xfrm>
            <a:off x="5764695" y="3302530"/>
            <a:ext cx="6096000" cy="2308324"/>
          </a:xfrm>
          <a:prstGeom prst="rect">
            <a:avLst/>
          </a:prstGeom>
        </p:spPr>
        <p:txBody>
          <a:bodyPr>
            <a:spAutoFit/>
          </a:bodyPr>
          <a:lstStyle/>
          <a:p>
            <a:r>
              <a:rPr lang="it-IT" b="1" dirty="0"/>
              <a:t>Per quanto riguarda “</a:t>
            </a:r>
            <a:r>
              <a:rPr lang="it-IT" b="1" dirty="0">
                <a:solidFill>
                  <a:srgbClr val="FF0000"/>
                </a:solidFill>
              </a:rPr>
              <a:t>la zona grigia</a:t>
            </a:r>
            <a:r>
              <a:rPr lang="it-IT" b="1" dirty="0"/>
              <a:t>”, descritta da Levi nel secondo capitolo, si può affermare che essa rappresenta uno degli aspetti più importanti e agghiaccianti del libro. Levi ci svela infatti che l’animo umano, davanti a un attacco esterno di dimensioni annientanti </a:t>
            </a:r>
            <a:r>
              <a:rPr lang="it-IT" b="1" dirty="0" smtClean="0"/>
              <a:t>come </a:t>
            </a:r>
            <a:r>
              <a:rPr lang="it-IT" b="1" dirty="0"/>
              <a:t>quello nazista, non scelse l’unione contro l’aguzzino, ma la cosiddetta “lotta tra poveri”.</a:t>
            </a:r>
          </a:p>
        </p:txBody>
      </p:sp>
      <p:pic>
        <p:nvPicPr>
          <p:cNvPr id="4" name="Immagine 3">
            <a:extLst>
              <a:ext uri="{FF2B5EF4-FFF2-40B4-BE49-F238E27FC236}">
                <a16:creationId xmlns:a16="http://schemas.microsoft.com/office/drawing/2014/main" id="{913186CA-E357-4185-903A-FB73C52D7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39" y="3549737"/>
            <a:ext cx="4096295" cy="293904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31240818"/>
      </p:ext>
    </p:extLst>
  </p:cSld>
  <p:clrMapOvr>
    <a:masterClrMapping/>
  </p:clrMapOvr>
  <p:transition spd="slow"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4F8C6EE-5BD0-4684-88E1-76A93CA9C76E}"/>
              </a:ext>
            </a:extLst>
          </p:cNvPr>
          <p:cNvSpPr txBox="1"/>
          <p:nvPr/>
        </p:nvSpPr>
        <p:spPr>
          <a:xfrm>
            <a:off x="698085" y="1892813"/>
            <a:ext cx="5252550" cy="1938992"/>
          </a:xfrm>
          <a:prstGeom prst="rect">
            <a:avLst/>
          </a:prstGeom>
          <a:noFill/>
        </p:spPr>
        <p:txBody>
          <a:bodyPr wrap="square" rtlCol="0">
            <a:spAutoFit/>
          </a:bodyPr>
          <a:lstStyle/>
          <a:p>
            <a:r>
              <a:rPr lang="it-IT" sz="2400" b="1" dirty="0"/>
              <a:t>Levi evidenzia la necessità di esprimere il suo odio e disprezzo nei confronti della guerra e dei campi di concentramento con la seguente poesia:</a:t>
            </a:r>
          </a:p>
        </p:txBody>
      </p:sp>
      <p:pic>
        <p:nvPicPr>
          <p:cNvPr id="7" name="Immagine 6">
            <a:extLst>
              <a:ext uri="{FF2B5EF4-FFF2-40B4-BE49-F238E27FC236}">
                <a16:creationId xmlns:a16="http://schemas.microsoft.com/office/drawing/2014/main" id="{0A5553FF-A376-4139-B04E-6D56B5EBE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783" y="291897"/>
            <a:ext cx="3955808" cy="6566103"/>
          </a:xfrm>
          <a:prstGeom prst="rect">
            <a:avLst/>
          </a:prstGeom>
          <a:ln>
            <a:noFill/>
          </a:ln>
          <a:effectLst>
            <a:softEdge rad="112500"/>
          </a:effectLst>
        </p:spPr>
      </p:pic>
    </p:spTree>
    <p:extLst>
      <p:ext uri="{BB962C8B-B14F-4D97-AF65-F5344CB8AC3E}">
        <p14:creationId xmlns:p14="http://schemas.microsoft.com/office/powerpoint/2010/main" val="262656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0">
        <p159:morph option="byObject"/>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2C34697-2BB5-452E-9744-2185CB67928E}"/>
              </a:ext>
            </a:extLst>
          </p:cNvPr>
          <p:cNvSpPr/>
          <p:nvPr/>
        </p:nvSpPr>
        <p:spPr>
          <a:xfrm>
            <a:off x="636103" y="2211171"/>
            <a:ext cx="10946297" cy="4401205"/>
          </a:xfrm>
          <a:prstGeom prst="rect">
            <a:avLst/>
          </a:prstGeom>
        </p:spPr>
        <p:txBody>
          <a:bodyPr wrap="square">
            <a:spAutoFit/>
          </a:bodyPr>
          <a:lstStyle/>
          <a:p>
            <a:r>
              <a:rPr lang="it-IT" sz="2800" i="1" dirty="0"/>
              <a:t>«Si entrava sperando almeno nella solidarietà dei compagni di sventura, ma gli alleati sperati, salvo casi speciali, non c’erano; c’erano invece mille monadi sigillate, e fra queste una lotta disperata, nascosta e continua. Questa rivelazione brusca, che si manifestava fin dalle prime ore di prigionia, spesso sotto la forma immediata di un’aggressione concentrica da parte di coloro in cui si sperava di ravvisare i futuri alleati, era talmente dura da far crollare subito la capacità di resistere. Per molti è stata mortale, indirettamente o anche direttamente: è difficile difendersi da un colpo a cui non si è </a:t>
            </a:r>
            <a:r>
              <a:rPr lang="it-IT" sz="2800" i="1" dirty="0" smtClean="0"/>
              <a:t>preparati».</a:t>
            </a:r>
            <a:endParaRPr lang="it-IT" sz="2800" i="1" dirty="0"/>
          </a:p>
        </p:txBody>
      </p:sp>
      <p:sp>
        <p:nvSpPr>
          <p:cNvPr id="4" name="CasellaDiTesto 3">
            <a:extLst>
              <a:ext uri="{FF2B5EF4-FFF2-40B4-BE49-F238E27FC236}">
                <a16:creationId xmlns:a16="http://schemas.microsoft.com/office/drawing/2014/main" id="{3106B46E-895D-4A02-A6A7-C1530D8C541E}"/>
              </a:ext>
            </a:extLst>
          </p:cNvPr>
          <p:cNvSpPr txBox="1"/>
          <p:nvPr/>
        </p:nvSpPr>
        <p:spPr>
          <a:xfrm>
            <a:off x="636103" y="728870"/>
            <a:ext cx="6851375" cy="1077218"/>
          </a:xfrm>
          <a:prstGeom prst="rect">
            <a:avLst/>
          </a:prstGeom>
          <a:noFill/>
        </p:spPr>
        <p:txBody>
          <a:bodyPr wrap="square" rtlCol="0">
            <a:spAutoFit/>
          </a:bodyPr>
          <a:lstStyle/>
          <a:p>
            <a:r>
              <a:rPr lang="it-IT" sz="3200" b="1" u="sng" dirty="0">
                <a:solidFill>
                  <a:srgbClr val="FF0000"/>
                </a:solidFill>
              </a:rPr>
              <a:t>Così l’autore descrive il suo arrivo ad Auschwitz:</a:t>
            </a:r>
          </a:p>
        </p:txBody>
      </p:sp>
    </p:spTree>
    <p:extLst>
      <p:ext uri="{BB962C8B-B14F-4D97-AF65-F5344CB8AC3E}">
        <p14:creationId xmlns:p14="http://schemas.microsoft.com/office/powerpoint/2010/main" val="1559922123"/>
      </p:ext>
    </p:extLst>
  </p:cSld>
  <p:clrMapOvr>
    <a:masterClrMapping/>
  </p:clrMapOvr>
  <p:transition spd="slow" advTm="38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DB74E5F-4794-4F92-B660-20195478EE9E}"/>
              </a:ext>
            </a:extLst>
          </p:cNvPr>
          <p:cNvSpPr/>
          <p:nvPr/>
        </p:nvSpPr>
        <p:spPr>
          <a:xfrm>
            <a:off x="327226" y="942535"/>
            <a:ext cx="6537807" cy="3970318"/>
          </a:xfrm>
          <a:prstGeom prst="rect">
            <a:avLst/>
          </a:prstGeom>
        </p:spPr>
        <p:txBody>
          <a:bodyPr wrap="square">
            <a:spAutoFit/>
          </a:bodyPr>
          <a:lstStyle/>
          <a:p>
            <a:pPr algn="just"/>
            <a:r>
              <a:rPr lang="it-IT" sz="2800" b="1" dirty="0"/>
              <a:t>Con l’ultima citazione da «I sommersi e i salvati», analizziamo il terzo tema di cui Levi ci parla, quello della </a:t>
            </a:r>
            <a:r>
              <a:rPr lang="it-IT" sz="2800" b="1" dirty="0">
                <a:solidFill>
                  <a:srgbClr val="FF0000"/>
                </a:solidFill>
              </a:rPr>
              <a:t>liberazione</a:t>
            </a:r>
            <a:r>
              <a:rPr lang="it-IT" sz="2800" b="1" dirty="0"/>
              <a:t>. Questo momento, sognato e sperato durante la reclusione, preludio di un ritorno alla vita, venne vissuto dalla maggior parte dei liberati con angoscia e vergogna.</a:t>
            </a:r>
          </a:p>
        </p:txBody>
      </p:sp>
      <p:pic>
        <p:nvPicPr>
          <p:cNvPr id="4" name="Immagine 3">
            <a:extLst>
              <a:ext uri="{FF2B5EF4-FFF2-40B4-BE49-F238E27FC236}">
                <a16:creationId xmlns:a16="http://schemas.microsoft.com/office/drawing/2014/main" id="{A61F3F8A-FD23-4A5E-B19E-3B301696C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426" y="2690336"/>
            <a:ext cx="4756154" cy="3559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56149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0">
        <p159:morph option="byObject"/>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56941F8-4C36-4362-B7D9-B78723B34FD7}"/>
              </a:ext>
            </a:extLst>
          </p:cNvPr>
          <p:cNvSpPr/>
          <p:nvPr/>
        </p:nvSpPr>
        <p:spPr>
          <a:xfrm>
            <a:off x="360256" y="117693"/>
            <a:ext cx="6350033" cy="6740307"/>
          </a:xfrm>
          <a:prstGeom prst="rect">
            <a:avLst/>
          </a:prstGeom>
        </p:spPr>
        <p:txBody>
          <a:bodyPr wrap="square">
            <a:spAutoFit/>
          </a:bodyPr>
          <a:lstStyle/>
          <a:p>
            <a:r>
              <a:rPr lang="it-IT" sz="2400" b="1" i="1" dirty="0"/>
              <a:t>«Nella maggior parte dei casi, l’ora della liberazione non è stata lieta né spensierata: scoccava per lo più su uno sfondo tragico di distruzione, strage e sofferenza. In quel momento, in cui ci si sentiva ridiventare uomini, cioè responsabili, ritornavano le pene degli uomini: la pena della famiglia dispersa o perduta; del dolore universale intorno a sé; della propria estenuazione, che appariva non più medicabile, definitiva; della vita da ricominciare in mezzo alle macerie, spesso da soli. Non “piacer figlio d’affanno”</a:t>
            </a:r>
            <a:r>
              <a:rPr lang="it-IT" sz="2400" b="1" i="1" u="sng" dirty="0"/>
              <a:t>:</a:t>
            </a:r>
            <a:r>
              <a:rPr lang="it-IT" sz="2400" b="1" i="1" dirty="0"/>
              <a:t> affanno figlio d’affanno. L’uscir di pena è stato un diletto solo per pochi fortunati, o solo per pochi istanti, o per animi molto semplici; quasi sempre ha coinciso con una fase d’angoscia.»</a:t>
            </a:r>
          </a:p>
        </p:txBody>
      </p:sp>
      <p:pic>
        <p:nvPicPr>
          <p:cNvPr id="3" name="Immagine 2">
            <a:extLst>
              <a:ext uri="{FF2B5EF4-FFF2-40B4-BE49-F238E27FC236}">
                <a16:creationId xmlns:a16="http://schemas.microsoft.com/office/drawing/2014/main" id="{1B418B9D-D8E5-454A-887C-BB32F38B9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254" y="680239"/>
            <a:ext cx="5199272" cy="2807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776589"/>
      </p:ext>
    </p:extLst>
  </p:cSld>
  <p:clrMapOvr>
    <a:masterClrMapping/>
  </p:clrMapOvr>
  <p:transition spd="slow" advClick="0" advTm="3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42D663B-1208-4A1A-B184-32F494EE4554}"/>
              </a:ext>
            </a:extLst>
          </p:cNvPr>
          <p:cNvSpPr txBox="1"/>
          <p:nvPr/>
        </p:nvSpPr>
        <p:spPr>
          <a:xfrm>
            <a:off x="1364974" y="1351722"/>
            <a:ext cx="8083826" cy="3816429"/>
          </a:xfrm>
          <a:prstGeom prst="rect">
            <a:avLst/>
          </a:prstGeom>
          <a:noFill/>
        </p:spPr>
        <p:txBody>
          <a:bodyPr wrap="square" rtlCol="0">
            <a:spAutoFit/>
          </a:bodyPr>
          <a:lstStyle/>
          <a:p>
            <a:r>
              <a:rPr lang="it-IT" sz="3200" b="1" u="sng" dirty="0">
                <a:solidFill>
                  <a:srgbClr val="FF0000"/>
                </a:solidFill>
              </a:rPr>
              <a:t>Realizzato da </a:t>
            </a:r>
          </a:p>
          <a:p>
            <a:endParaRPr lang="it-IT" sz="3200" b="1" dirty="0"/>
          </a:p>
          <a:p>
            <a:r>
              <a:rPr lang="it-IT" sz="3200" b="1" dirty="0"/>
              <a:t>Sara Lombardi Comite</a:t>
            </a:r>
          </a:p>
          <a:p>
            <a:r>
              <a:rPr lang="it-IT" sz="3200" b="1" dirty="0"/>
              <a:t>Alessia Giannattasio</a:t>
            </a:r>
          </a:p>
          <a:p>
            <a:r>
              <a:rPr lang="it-IT" sz="3200" b="1" dirty="0"/>
              <a:t>Edoardo Isacco</a:t>
            </a:r>
          </a:p>
          <a:p>
            <a:r>
              <a:rPr lang="it-IT" sz="3200" b="1" dirty="0"/>
              <a:t>Lara Mechella</a:t>
            </a:r>
          </a:p>
          <a:p>
            <a:r>
              <a:rPr lang="it-IT" sz="3200" b="1" dirty="0"/>
              <a:t>Giulia Lorenzini</a:t>
            </a:r>
          </a:p>
          <a:p>
            <a:endParaRPr lang="it-IT" dirty="0"/>
          </a:p>
        </p:txBody>
      </p:sp>
    </p:spTree>
    <p:extLst>
      <p:ext uri="{BB962C8B-B14F-4D97-AF65-F5344CB8AC3E}">
        <p14:creationId xmlns:p14="http://schemas.microsoft.com/office/powerpoint/2010/main" val="2210564647"/>
      </p:ext>
    </p:extLst>
  </p:cSld>
  <p:clrMapOvr>
    <a:masterClrMapping/>
  </p:clrMapOvr>
  <mc:AlternateContent xmlns:mc="http://schemas.openxmlformats.org/markup-compatibility/2006" xmlns:p14="http://schemas.microsoft.com/office/powerpoint/2010/main">
    <mc:Choice Requires="p14">
      <p:transition spd="med" p14:dur="700" advTm="11000">
        <p:fade/>
      </p:transition>
    </mc:Choice>
    <mc:Fallback xmlns="">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B4F5881-7C0F-494B-BBBA-C9ECAED481B5}"/>
              </a:ext>
            </a:extLst>
          </p:cNvPr>
          <p:cNvSpPr/>
          <p:nvPr/>
        </p:nvSpPr>
        <p:spPr>
          <a:xfrm>
            <a:off x="-235269" y="1725505"/>
            <a:ext cx="7275435"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800" b="1" i="1" u="sng" cap="none" spc="0" dirty="0">
                <a:ln/>
                <a:solidFill>
                  <a:srgbClr val="C00000"/>
                </a:solidFill>
                <a:effectLst/>
              </a:rPr>
              <a:t>Se questo è un uomo</a:t>
            </a:r>
          </a:p>
        </p:txBody>
      </p:sp>
      <p:sp>
        <p:nvSpPr>
          <p:cNvPr id="3" name="CasellaDiTesto 2">
            <a:extLst>
              <a:ext uri="{FF2B5EF4-FFF2-40B4-BE49-F238E27FC236}">
                <a16:creationId xmlns:a16="http://schemas.microsoft.com/office/drawing/2014/main" id="{FF02CF6C-4E0A-4F9D-BD87-507DB5F5D3BF}"/>
              </a:ext>
            </a:extLst>
          </p:cNvPr>
          <p:cNvSpPr txBox="1"/>
          <p:nvPr/>
        </p:nvSpPr>
        <p:spPr>
          <a:xfrm>
            <a:off x="470766" y="2722201"/>
            <a:ext cx="4969557" cy="1200329"/>
          </a:xfrm>
          <a:prstGeom prst="rect">
            <a:avLst/>
          </a:prstGeom>
          <a:noFill/>
        </p:spPr>
        <p:txBody>
          <a:bodyPr wrap="square" rtlCol="0">
            <a:spAutoFit/>
          </a:bodyPr>
          <a:lstStyle/>
          <a:p>
            <a:r>
              <a:rPr lang="it-IT" sz="2400" i="1" dirty="0"/>
              <a:t>«È stata l’esperienza del lager a costringermi a scrivere»</a:t>
            </a:r>
          </a:p>
          <a:p>
            <a:r>
              <a:rPr lang="it-IT" sz="2400" i="1" dirty="0" smtClean="0"/>
              <a:t>Primo </a:t>
            </a:r>
            <a:r>
              <a:rPr lang="it-IT" sz="2400" i="1" dirty="0"/>
              <a:t>Levi</a:t>
            </a:r>
          </a:p>
        </p:txBody>
      </p:sp>
      <p:pic>
        <p:nvPicPr>
          <p:cNvPr id="9" name="Immagine 8">
            <a:extLst>
              <a:ext uri="{FF2B5EF4-FFF2-40B4-BE49-F238E27FC236}">
                <a16:creationId xmlns:a16="http://schemas.microsoft.com/office/drawing/2014/main" id="{E67E9112-E226-405D-88C0-655436EFA735}"/>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527230" y="1115794"/>
            <a:ext cx="3192622" cy="4820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asellaDiTesto 9">
            <a:extLst>
              <a:ext uri="{FF2B5EF4-FFF2-40B4-BE49-F238E27FC236}">
                <a16:creationId xmlns:a16="http://schemas.microsoft.com/office/drawing/2014/main" id="{CAE529AB-F824-4D12-98EC-621EB22951B1}"/>
              </a:ext>
            </a:extLst>
          </p:cNvPr>
          <p:cNvSpPr txBox="1"/>
          <p:nvPr/>
        </p:nvSpPr>
        <p:spPr>
          <a:xfrm>
            <a:off x="7845841" y="10229196"/>
            <a:ext cx="1756002" cy="507831"/>
          </a:xfrm>
          <a:prstGeom prst="rect">
            <a:avLst/>
          </a:prstGeom>
          <a:noFill/>
        </p:spPr>
        <p:txBody>
          <a:bodyPr wrap="square" rtlCol="0">
            <a:spAutoFit/>
          </a:bodyPr>
          <a:lstStyle/>
          <a:p>
            <a:r>
              <a:rPr lang="it-IT" sz="900">
                <a:hlinkClick r:id="rId3" tooltip="https://davidebovati.wordpress.com/"/>
              </a:rPr>
              <a:t>Questa foto</a:t>
            </a:r>
            <a:r>
              <a:rPr lang="it-IT" sz="900"/>
              <a:t> di Autore sconosciuto è concesso in licenza da </a:t>
            </a:r>
            <a:r>
              <a:rPr lang="it-IT" sz="900">
                <a:hlinkClick r:id="rId4" tooltip="https://creativecommons.org/licenses/by-nc-nd/3.0/"/>
              </a:rPr>
              <a:t>CC BY-NC-ND</a:t>
            </a:r>
            <a:endParaRPr lang="it-IT" sz="900"/>
          </a:p>
        </p:txBody>
      </p:sp>
    </p:spTree>
    <p:extLst>
      <p:ext uri="{BB962C8B-B14F-4D97-AF65-F5344CB8AC3E}">
        <p14:creationId xmlns:p14="http://schemas.microsoft.com/office/powerpoint/2010/main" val="533735414"/>
      </p:ext>
    </p:extLst>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2B7BFEB-9881-47A1-8354-C212D212E326}"/>
              </a:ext>
            </a:extLst>
          </p:cNvPr>
          <p:cNvSpPr txBox="1"/>
          <p:nvPr/>
        </p:nvSpPr>
        <p:spPr>
          <a:xfrm>
            <a:off x="781878" y="1603513"/>
            <a:ext cx="8759687" cy="830997"/>
          </a:xfrm>
          <a:prstGeom prst="rect">
            <a:avLst/>
          </a:prstGeom>
          <a:noFill/>
        </p:spPr>
        <p:txBody>
          <a:bodyPr wrap="square" rtlCol="0">
            <a:spAutoFit/>
          </a:bodyPr>
          <a:lstStyle/>
          <a:p>
            <a:r>
              <a:rPr lang="it-IT" sz="2400" b="1" dirty="0"/>
              <a:t>Il bisogno di raccontare quanto è stato si traduce subito in scrittura: Levi è già al lavoro nell’inverno 1945-1946.</a:t>
            </a:r>
          </a:p>
        </p:txBody>
      </p:sp>
      <p:sp>
        <p:nvSpPr>
          <p:cNvPr id="3" name="CasellaDiTesto 2">
            <a:extLst>
              <a:ext uri="{FF2B5EF4-FFF2-40B4-BE49-F238E27FC236}">
                <a16:creationId xmlns:a16="http://schemas.microsoft.com/office/drawing/2014/main" id="{9F72687D-3506-4A11-9937-0543F63883C9}"/>
              </a:ext>
            </a:extLst>
          </p:cNvPr>
          <p:cNvSpPr txBox="1"/>
          <p:nvPr/>
        </p:nvSpPr>
        <p:spPr>
          <a:xfrm>
            <a:off x="781878" y="2955235"/>
            <a:ext cx="8348870" cy="2246769"/>
          </a:xfrm>
          <a:prstGeom prst="rect">
            <a:avLst/>
          </a:prstGeom>
          <a:noFill/>
        </p:spPr>
        <p:txBody>
          <a:bodyPr wrap="square" rtlCol="0">
            <a:spAutoFit/>
          </a:bodyPr>
          <a:lstStyle/>
          <a:p>
            <a:r>
              <a:rPr lang="it-IT" sz="2800" b="1" dirty="0"/>
              <a:t>Il testo che prende forma dopo qualche mese è da considerarsi come una prima organizzazione delle parole che Levi ha strappato al silenzio per testimoniare di Auschwitz.</a:t>
            </a:r>
          </a:p>
        </p:txBody>
      </p:sp>
    </p:spTree>
    <p:extLst>
      <p:ext uri="{BB962C8B-B14F-4D97-AF65-F5344CB8AC3E}">
        <p14:creationId xmlns:p14="http://schemas.microsoft.com/office/powerpoint/2010/main" val="805215393"/>
      </p:ext>
    </p:extLst>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DC1E20-882C-4422-81B9-56DA1C60A9B0}"/>
              </a:ext>
            </a:extLst>
          </p:cNvPr>
          <p:cNvSpPr txBox="1"/>
          <p:nvPr/>
        </p:nvSpPr>
        <p:spPr>
          <a:xfrm>
            <a:off x="1298713" y="450574"/>
            <a:ext cx="9263270" cy="584775"/>
          </a:xfrm>
          <a:prstGeom prst="rect">
            <a:avLst/>
          </a:prstGeom>
          <a:noFill/>
        </p:spPr>
        <p:txBody>
          <a:bodyPr wrap="square" rtlCol="0">
            <a:spAutoFit/>
          </a:bodyPr>
          <a:lstStyle/>
          <a:p>
            <a:r>
              <a:rPr lang="it-IT" sz="3200" b="1" i="1" u="sng" dirty="0">
                <a:solidFill>
                  <a:srgbClr val="FFC000"/>
                </a:solidFill>
              </a:rPr>
              <a:t>Se questo è un uomo </a:t>
            </a:r>
            <a:r>
              <a:rPr lang="it-IT" sz="3200" b="1" u="sng" dirty="0">
                <a:solidFill>
                  <a:srgbClr val="FFC000"/>
                </a:solidFill>
              </a:rPr>
              <a:t>verso la pubblicazione</a:t>
            </a:r>
          </a:p>
        </p:txBody>
      </p:sp>
      <p:sp>
        <p:nvSpPr>
          <p:cNvPr id="3" name="CasellaDiTesto 2">
            <a:extLst>
              <a:ext uri="{FF2B5EF4-FFF2-40B4-BE49-F238E27FC236}">
                <a16:creationId xmlns:a16="http://schemas.microsoft.com/office/drawing/2014/main" id="{52BF95B7-7798-4905-A006-1C6F602DF056}"/>
              </a:ext>
            </a:extLst>
          </p:cNvPr>
          <p:cNvSpPr txBox="1"/>
          <p:nvPr/>
        </p:nvSpPr>
        <p:spPr>
          <a:xfrm>
            <a:off x="974034" y="1550504"/>
            <a:ext cx="9912627" cy="1877437"/>
          </a:xfrm>
          <a:prstGeom prst="rect">
            <a:avLst/>
          </a:prstGeom>
          <a:noFill/>
        </p:spPr>
        <p:txBody>
          <a:bodyPr wrap="square" rtlCol="0">
            <a:spAutoFit/>
          </a:bodyPr>
          <a:lstStyle/>
          <a:p>
            <a:r>
              <a:rPr lang="it-IT" sz="2000" dirty="0"/>
              <a:t>Il dattiloscritto di quello che diventerà </a:t>
            </a:r>
            <a:r>
              <a:rPr lang="it-IT" sz="2000" i="1" dirty="0"/>
              <a:t>Se questo è un uomo </a:t>
            </a:r>
            <a:r>
              <a:rPr lang="it-IT" sz="2000" dirty="0"/>
              <a:t>è proposto all’editore Einaudi. Natalia Ginzburg è incaricata di riferire a Primo Levi il rifiuto della casa editrice,  nel quale è contenuto il parere contrario di Cesare Pavese, allora direttore di collana all’Einaudi. </a:t>
            </a:r>
          </a:p>
          <a:p>
            <a:endParaRPr lang="it-IT" dirty="0"/>
          </a:p>
          <a:p>
            <a:endParaRPr lang="it-IT" dirty="0"/>
          </a:p>
        </p:txBody>
      </p:sp>
      <p:sp>
        <p:nvSpPr>
          <p:cNvPr id="4" name="CasellaDiTesto 3">
            <a:extLst>
              <a:ext uri="{FF2B5EF4-FFF2-40B4-BE49-F238E27FC236}">
                <a16:creationId xmlns:a16="http://schemas.microsoft.com/office/drawing/2014/main" id="{1883454E-9F02-40EA-A50A-DF8F43B6C8E4}"/>
              </a:ext>
            </a:extLst>
          </p:cNvPr>
          <p:cNvSpPr txBox="1"/>
          <p:nvPr/>
        </p:nvSpPr>
        <p:spPr>
          <a:xfrm>
            <a:off x="980661" y="3068718"/>
            <a:ext cx="10237305" cy="1015663"/>
          </a:xfrm>
          <a:prstGeom prst="rect">
            <a:avLst/>
          </a:prstGeom>
          <a:noFill/>
        </p:spPr>
        <p:txBody>
          <a:bodyPr wrap="square" rtlCol="0">
            <a:spAutoFit/>
          </a:bodyPr>
          <a:lstStyle/>
          <a:p>
            <a:r>
              <a:rPr lang="it-IT" sz="2000" dirty="0"/>
              <a:t>Il rifiuto del manoscritto era sempre giustificato con il </a:t>
            </a:r>
            <a:r>
              <a:rPr lang="it-IT" sz="2000" dirty="0" smtClean="0"/>
              <a:t>facile pretesto </a:t>
            </a:r>
            <a:r>
              <a:rPr lang="it-IT" sz="2000" dirty="0"/>
              <a:t>che per primo, forse, Pavese aveva formulato:  il momento non era adatto alla pubblicazione di testi di quel genere.</a:t>
            </a:r>
          </a:p>
        </p:txBody>
      </p:sp>
      <p:sp>
        <p:nvSpPr>
          <p:cNvPr id="5" name="CasellaDiTesto 4">
            <a:extLst>
              <a:ext uri="{FF2B5EF4-FFF2-40B4-BE49-F238E27FC236}">
                <a16:creationId xmlns:a16="http://schemas.microsoft.com/office/drawing/2014/main" id="{6ECCE781-D038-42DA-8071-E896FFF8F0E9}"/>
              </a:ext>
            </a:extLst>
          </p:cNvPr>
          <p:cNvSpPr txBox="1"/>
          <p:nvPr/>
        </p:nvSpPr>
        <p:spPr>
          <a:xfrm>
            <a:off x="987288" y="4558748"/>
            <a:ext cx="10230678" cy="1631216"/>
          </a:xfrm>
          <a:prstGeom prst="rect">
            <a:avLst/>
          </a:prstGeom>
          <a:noFill/>
        </p:spPr>
        <p:txBody>
          <a:bodyPr wrap="square" rtlCol="0">
            <a:spAutoFit/>
          </a:bodyPr>
          <a:lstStyle/>
          <a:p>
            <a:r>
              <a:rPr lang="it-IT" sz="2000" dirty="0"/>
              <a:t>Grazie alla sorella Anna Maria, il manoscritto di Levi finisce tra le mani di Alessandro Galante Garrone, magistrato e antifascista della prima ora.  Alla fine del 1946, il libro arriva così negli uffici di Franco Antonicelli, uomo di lettere e grande figura dell’antifascismo torinese.  Nonostante le difficoltà economiche, la piccola casa editrice decide la pubblicazione entro l’anno.</a:t>
            </a:r>
          </a:p>
        </p:txBody>
      </p:sp>
    </p:spTree>
    <p:extLst>
      <p:ext uri="{BB962C8B-B14F-4D97-AF65-F5344CB8AC3E}">
        <p14:creationId xmlns:p14="http://schemas.microsoft.com/office/powerpoint/2010/main" val="3491914199"/>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7307908-EC49-4A22-A75A-7460944DADB2}"/>
              </a:ext>
            </a:extLst>
          </p:cNvPr>
          <p:cNvSpPr/>
          <p:nvPr/>
        </p:nvSpPr>
        <p:spPr>
          <a:xfrm>
            <a:off x="3864202" y="263891"/>
            <a:ext cx="2661306" cy="923330"/>
          </a:xfrm>
          <a:prstGeom prst="rect">
            <a:avLst/>
          </a:prstGeom>
          <a:noFill/>
        </p:spPr>
        <p:txBody>
          <a:bodyPr wrap="none" lIns="91440" tIns="45720" rIns="91440" bIns="45720">
            <a:spAutoFit/>
          </a:bodyPr>
          <a:lstStyle/>
          <a:p>
            <a:pPr algn="ctr"/>
            <a:r>
              <a:rPr lang="it-IT" sz="5400" b="1" u="sng" cap="none" spc="0" dirty="0">
                <a:ln w="0"/>
                <a:solidFill>
                  <a:schemeClr val="accent5">
                    <a:lumMod val="50000"/>
                  </a:schemeClr>
                </a:solidFill>
                <a:effectLst>
                  <a:reflection blurRad="6350" stA="53000" endA="300" endPos="35500" dir="5400000" sy="-90000" algn="bl" rotWithShape="0"/>
                </a:effectLst>
              </a:rPr>
              <a:t>Il titolo</a:t>
            </a:r>
          </a:p>
        </p:txBody>
      </p:sp>
      <p:sp>
        <p:nvSpPr>
          <p:cNvPr id="3" name="CasellaDiTesto 2">
            <a:extLst>
              <a:ext uri="{FF2B5EF4-FFF2-40B4-BE49-F238E27FC236}">
                <a16:creationId xmlns:a16="http://schemas.microsoft.com/office/drawing/2014/main" id="{F0F992D5-3560-45DA-AF11-77AB3B83A8CC}"/>
              </a:ext>
            </a:extLst>
          </p:cNvPr>
          <p:cNvSpPr txBox="1"/>
          <p:nvPr/>
        </p:nvSpPr>
        <p:spPr>
          <a:xfrm>
            <a:off x="1219201" y="1815548"/>
            <a:ext cx="9846365" cy="2677656"/>
          </a:xfrm>
          <a:prstGeom prst="rect">
            <a:avLst/>
          </a:prstGeom>
          <a:noFill/>
        </p:spPr>
        <p:txBody>
          <a:bodyPr wrap="square" rtlCol="0">
            <a:spAutoFit/>
          </a:bodyPr>
          <a:lstStyle/>
          <a:p>
            <a:r>
              <a:rPr lang="it-IT" sz="2800" dirty="0"/>
              <a:t>Levi si prende cura di rivedere e levigare il suo manoscritto.  Anche la scelta del titolo non è immediata.  </a:t>
            </a:r>
            <a:r>
              <a:rPr lang="it-IT" sz="2800" dirty="0" smtClean="0"/>
              <a:t>Levi, infatti, avrebbe </a:t>
            </a:r>
            <a:r>
              <a:rPr lang="it-IT" sz="2800" dirty="0"/>
              <a:t>originariamente pensato a </a:t>
            </a:r>
            <a:r>
              <a:rPr lang="it-IT" sz="2800" i="1" dirty="0"/>
              <a:t>Sul fondo</a:t>
            </a:r>
            <a:r>
              <a:rPr lang="it-IT" sz="2800" dirty="0"/>
              <a:t>, titolo poi usato per il secondo capitolo; successivamente a </a:t>
            </a:r>
            <a:endParaRPr lang="it-IT" sz="2800" dirty="0" smtClean="0"/>
          </a:p>
          <a:p>
            <a:r>
              <a:rPr lang="it-IT" sz="2800" i="1" dirty="0" smtClean="0"/>
              <a:t>I</a:t>
            </a:r>
            <a:r>
              <a:rPr lang="it-IT" sz="2800" dirty="0" smtClean="0"/>
              <a:t> </a:t>
            </a:r>
            <a:r>
              <a:rPr lang="it-IT" sz="2800" i="1" dirty="0"/>
              <a:t>sommersi e i salvati</a:t>
            </a:r>
            <a:r>
              <a:rPr lang="it-IT" sz="2800" dirty="0"/>
              <a:t>.  È Franco Antonicelli alla fine che propone a Levi il titolo </a:t>
            </a:r>
            <a:r>
              <a:rPr lang="it-IT" sz="2800" i="1" dirty="0"/>
              <a:t>Se questo è un uomo</a:t>
            </a:r>
            <a:r>
              <a:rPr lang="it-IT" sz="2800" dirty="0"/>
              <a:t>.</a:t>
            </a:r>
          </a:p>
        </p:txBody>
      </p:sp>
    </p:spTree>
    <p:extLst>
      <p:ext uri="{BB962C8B-B14F-4D97-AF65-F5344CB8AC3E}">
        <p14:creationId xmlns:p14="http://schemas.microsoft.com/office/powerpoint/2010/main" val="48224081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0BB8F3C-F2CB-42DD-83D3-0B075A471997}"/>
              </a:ext>
            </a:extLst>
          </p:cNvPr>
          <p:cNvSpPr/>
          <p:nvPr/>
        </p:nvSpPr>
        <p:spPr>
          <a:xfrm>
            <a:off x="2920287" y="462673"/>
            <a:ext cx="6033383" cy="923330"/>
          </a:xfrm>
          <a:prstGeom prst="rect">
            <a:avLst/>
          </a:prstGeom>
          <a:noFill/>
        </p:spPr>
        <p:txBody>
          <a:bodyPr wrap="none" lIns="91440" tIns="45720" rIns="91440" bIns="45720">
            <a:spAutoFit/>
          </a:bodyPr>
          <a:lstStyle/>
          <a:p>
            <a:pPr algn="ctr"/>
            <a:r>
              <a:rPr lang="it-IT"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 pubblicazione</a:t>
            </a:r>
          </a:p>
        </p:txBody>
      </p:sp>
      <p:sp>
        <p:nvSpPr>
          <p:cNvPr id="3" name="CasellaDiTesto 2">
            <a:extLst>
              <a:ext uri="{FF2B5EF4-FFF2-40B4-BE49-F238E27FC236}">
                <a16:creationId xmlns:a16="http://schemas.microsoft.com/office/drawing/2014/main" id="{FD1AF761-F6F2-4C24-BC27-533438F13C05}"/>
              </a:ext>
            </a:extLst>
          </p:cNvPr>
          <p:cNvSpPr txBox="1"/>
          <p:nvPr/>
        </p:nvSpPr>
        <p:spPr>
          <a:xfrm>
            <a:off x="1219201" y="2186610"/>
            <a:ext cx="4562622" cy="3970318"/>
          </a:xfrm>
          <a:prstGeom prst="rect">
            <a:avLst/>
          </a:prstGeom>
          <a:noFill/>
        </p:spPr>
        <p:txBody>
          <a:bodyPr wrap="square" rtlCol="0">
            <a:spAutoFit/>
          </a:bodyPr>
          <a:lstStyle/>
          <a:p>
            <a:r>
              <a:rPr lang="it-IT" sz="2800" dirty="0"/>
              <a:t>L’ 11 ottobre 1947 il libro esce in libreria.  Sulla sua copertina </a:t>
            </a:r>
            <a:r>
              <a:rPr lang="it-IT" sz="2800" dirty="0" smtClean="0"/>
              <a:t>campeggia</a:t>
            </a:r>
            <a:r>
              <a:rPr lang="it-IT" sz="2800" dirty="0" smtClean="0"/>
              <a:t> </a:t>
            </a:r>
            <a:r>
              <a:rPr lang="it-IT" sz="2800" dirty="0"/>
              <a:t>una riproduzione di «L’esecuzione del 3 maggio» di Goya.  Ne sono stampate 2500 copie.  Le vendite non superano le 1500 copie.</a:t>
            </a:r>
          </a:p>
        </p:txBody>
      </p:sp>
      <p:pic>
        <p:nvPicPr>
          <p:cNvPr id="5" name="Immagine 4">
            <a:extLst>
              <a:ext uri="{FF2B5EF4-FFF2-40B4-BE49-F238E27FC236}">
                <a16:creationId xmlns:a16="http://schemas.microsoft.com/office/drawing/2014/main" id="{CB50B4CE-937E-489E-86C4-62F1E39679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976382" y="1944642"/>
            <a:ext cx="2529546" cy="382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111427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966B379-1EFD-4158-B414-88FABE27DB77}"/>
              </a:ext>
            </a:extLst>
          </p:cNvPr>
          <p:cNvSpPr/>
          <p:nvPr/>
        </p:nvSpPr>
        <p:spPr>
          <a:xfrm>
            <a:off x="3139625" y="436169"/>
            <a:ext cx="5038110" cy="923330"/>
          </a:xfrm>
          <a:prstGeom prst="rect">
            <a:avLst/>
          </a:prstGeom>
          <a:noFill/>
        </p:spPr>
        <p:txBody>
          <a:bodyPr wrap="none" lIns="91440" tIns="45720" rIns="91440" bIns="45720">
            <a:spAutoFit/>
          </a:bodyPr>
          <a:lstStyle/>
          <a:p>
            <a:pPr algn="ctr"/>
            <a:r>
              <a:rPr lang="it-IT" sz="5400" b="1" u="sng" cap="none" spc="50" dirty="0">
                <a:ln w="9525" cmpd="sng">
                  <a:solidFill>
                    <a:schemeClr val="accent1"/>
                  </a:solidFill>
                  <a:prstDash val="solid"/>
                </a:ln>
                <a:solidFill>
                  <a:srgbClr val="70AD47">
                    <a:tint val="1000"/>
                  </a:srgbClr>
                </a:solidFill>
                <a:effectLst>
                  <a:glow rad="38100">
                    <a:schemeClr val="accent1">
                      <a:alpha val="40000"/>
                    </a:schemeClr>
                  </a:glow>
                </a:effectLst>
              </a:rPr>
              <a:t>L’accoglienza</a:t>
            </a:r>
          </a:p>
        </p:txBody>
      </p:sp>
      <p:sp>
        <p:nvSpPr>
          <p:cNvPr id="3" name="CasellaDiTesto 2">
            <a:extLst>
              <a:ext uri="{FF2B5EF4-FFF2-40B4-BE49-F238E27FC236}">
                <a16:creationId xmlns:a16="http://schemas.microsoft.com/office/drawing/2014/main" id="{4F058457-D6E5-4B48-B149-DA748D78DCA9}"/>
              </a:ext>
            </a:extLst>
          </p:cNvPr>
          <p:cNvSpPr txBox="1"/>
          <p:nvPr/>
        </p:nvSpPr>
        <p:spPr>
          <a:xfrm>
            <a:off x="795131" y="1815548"/>
            <a:ext cx="10946295" cy="1200329"/>
          </a:xfrm>
          <a:prstGeom prst="rect">
            <a:avLst/>
          </a:prstGeom>
          <a:noFill/>
        </p:spPr>
        <p:txBody>
          <a:bodyPr wrap="square" rtlCol="0">
            <a:spAutoFit/>
          </a:bodyPr>
          <a:lstStyle/>
          <a:p>
            <a:r>
              <a:rPr lang="it-IT" sz="2400" dirty="0"/>
              <a:t>L’accoglienza è fredda: nessuna intervista con l’autore e solo alcuni articoli che esprimono un apprezzamento convenzionale,  ma restano dubbiosi e incapaci di inserire il libro in qualche categoria letteraria. </a:t>
            </a:r>
          </a:p>
        </p:txBody>
      </p:sp>
      <p:sp>
        <p:nvSpPr>
          <p:cNvPr id="4" name="CasellaDiTesto 3">
            <a:extLst>
              <a:ext uri="{FF2B5EF4-FFF2-40B4-BE49-F238E27FC236}">
                <a16:creationId xmlns:a16="http://schemas.microsoft.com/office/drawing/2014/main" id="{FFB6DF51-D46B-42FC-A502-84880A897F7D}"/>
              </a:ext>
            </a:extLst>
          </p:cNvPr>
          <p:cNvSpPr txBox="1"/>
          <p:nvPr/>
        </p:nvSpPr>
        <p:spPr>
          <a:xfrm>
            <a:off x="795131" y="3790122"/>
            <a:ext cx="10946295" cy="1569660"/>
          </a:xfrm>
          <a:prstGeom prst="rect">
            <a:avLst/>
          </a:prstGeom>
          <a:noFill/>
        </p:spPr>
        <p:txBody>
          <a:bodyPr wrap="square" rtlCol="0">
            <a:spAutoFit/>
          </a:bodyPr>
          <a:lstStyle/>
          <a:p>
            <a:r>
              <a:rPr lang="it-IT" sz="2400" dirty="0"/>
              <a:t>Arrigo Cajumi, su «La stampa» del 26 novembre 1947, riconosce in </a:t>
            </a:r>
            <a:r>
              <a:rPr lang="it-IT" sz="2400" i="1" dirty="0"/>
              <a:t>Se questo è un uomo </a:t>
            </a:r>
            <a:r>
              <a:rPr lang="it-IT" sz="2400" dirty="0" smtClean="0"/>
              <a:t>«un </a:t>
            </a:r>
            <a:r>
              <a:rPr lang="it-IT" sz="2400" dirty="0"/>
              <a:t>gran libro». Raccomanda quindi la lettura incrociata di Levi e Calvino (</a:t>
            </a:r>
            <a:r>
              <a:rPr lang="it-IT" sz="2400" i="1" dirty="0"/>
              <a:t>Il sentiero dei nidi di ragno</a:t>
            </a:r>
            <a:r>
              <a:rPr lang="it-IT" sz="2400" dirty="0"/>
              <a:t>), consapevole del fatto che </a:t>
            </a:r>
            <a:r>
              <a:rPr lang="it-IT" sz="2400" dirty="0" smtClean="0"/>
              <a:t>«non </a:t>
            </a:r>
            <a:r>
              <a:rPr lang="it-IT" sz="2400" dirty="0"/>
              <a:t>dimenticheremo tanto presto le loro immagini».</a:t>
            </a:r>
          </a:p>
        </p:txBody>
      </p:sp>
    </p:spTree>
    <p:extLst>
      <p:ext uri="{BB962C8B-B14F-4D97-AF65-F5344CB8AC3E}">
        <p14:creationId xmlns:p14="http://schemas.microsoft.com/office/powerpoint/2010/main" val="1155215420"/>
      </p:ext>
    </p:extLst>
  </p:cSld>
  <p:clrMapOvr>
    <a:masterClrMapping/>
  </p:clrMapOvr>
  <p:transition spd="med" advClick="0" advTm="2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699A312-2CC6-4C27-8173-7C83028268FC}"/>
              </a:ext>
            </a:extLst>
          </p:cNvPr>
          <p:cNvSpPr/>
          <p:nvPr/>
        </p:nvSpPr>
        <p:spPr>
          <a:xfrm>
            <a:off x="2926023" y="462674"/>
            <a:ext cx="5491824" cy="923330"/>
          </a:xfrm>
          <a:prstGeom prst="rect">
            <a:avLst/>
          </a:prstGeom>
          <a:noFill/>
        </p:spPr>
        <p:txBody>
          <a:bodyPr wrap="none" lIns="91440" tIns="45720" rIns="91440" bIns="45720">
            <a:spAutoFit/>
          </a:bodyPr>
          <a:lstStyle/>
          <a:p>
            <a:pPr algn="ctr"/>
            <a:r>
              <a:rPr lang="it-IT" sz="5400" b="1" u="sng" cap="none" spc="0" dirty="0">
                <a:ln w="0"/>
                <a:solidFill>
                  <a:srgbClr val="00B050"/>
                </a:solidFill>
                <a:effectLst/>
              </a:rPr>
              <a:t>Qualche critica</a:t>
            </a:r>
          </a:p>
        </p:txBody>
      </p:sp>
      <p:sp>
        <p:nvSpPr>
          <p:cNvPr id="3" name="CasellaDiTesto 2">
            <a:extLst>
              <a:ext uri="{FF2B5EF4-FFF2-40B4-BE49-F238E27FC236}">
                <a16:creationId xmlns:a16="http://schemas.microsoft.com/office/drawing/2014/main" id="{5DE63E99-12F6-4DCF-BD3A-3747C7DF7F0F}"/>
              </a:ext>
            </a:extLst>
          </p:cNvPr>
          <p:cNvSpPr txBox="1"/>
          <p:nvPr/>
        </p:nvSpPr>
        <p:spPr>
          <a:xfrm>
            <a:off x="278296" y="1881809"/>
            <a:ext cx="11118574" cy="2554545"/>
          </a:xfrm>
          <a:prstGeom prst="rect">
            <a:avLst/>
          </a:prstGeom>
          <a:noFill/>
        </p:spPr>
        <p:txBody>
          <a:bodyPr wrap="square" rtlCol="0">
            <a:spAutoFit/>
          </a:bodyPr>
          <a:lstStyle/>
          <a:p>
            <a:r>
              <a:rPr lang="it-IT" sz="3200" dirty="0"/>
              <a:t>Italo </a:t>
            </a:r>
            <a:r>
              <a:rPr lang="it-IT" sz="3200" dirty="0" smtClean="0"/>
              <a:t>Calvino</a:t>
            </a:r>
            <a:r>
              <a:rPr lang="it-IT" sz="3200" dirty="0"/>
              <a:t>, su «L’unità» del 6 maggio 1948, riconosce nel libro di Levi un </a:t>
            </a:r>
            <a:r>
              <a:rPr lang="it-IT" sz="3200" dirty="0" smtClean="0"/>
              <a:t>«libro </a:t>
            </a:r>
            <a:r>
              <a:rPr lang="it-IT" sz="3200" dirty="0"/>
              <a:t>magnifico». </a:t>
            </a:r>
          </a:p>
          <a:p>
            <a:r>
              <a:rPr lang="it-IT" sz="3200" dirty="0"/>
              <a:t>Cesare Cases riconosce prontamente in Levi il lavoro di uno scrittore che ha voluto, dovuto e saputo </a:t>
            </a:r>
            <a:r>
              <a:rPr lang="it-IT" sz="3200" dirty="0" smtClean="0"/>
              <a:t>«</a:t>
            </a:r>
            <a:r>
              <a:rPr lang="it-IT" sz="3200" b="1" u="sng" dirty="0"/>
              <a:t>r</a:t>
            </a:r>
            <a:r>
              <a:rPr lang="it-IT" sz="3200" b="1" u="sng" dirty="0" smtClean="0"/>
              <a:t>endere </a:t>
            </a:r>
            <a:r>
              <a:rPr lang="it-IT" sz="3200" b="1" u="sng" dirty="0"/>
              <a:t>l’inumano con parole umane</a:t>
            </a:r>
            <a:r>
              <a:rPr lang="it-IT" sz="3200" dirty="0"/>
              <a:t>».</a:t>
            </a:r>
          </a:p>
        </p:txBody>
      </p:sp>
    </p:spTree>
    <p:extLst>
      <p:ext uri="{BB962C8B-B14F-4D97-AF65-F5344CB8AC3E}">
        <p14:creationId xmlns:p14="http://schemas.microsoft.com/office/powerpoint/2010/main" val="861763008"/>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TM04033921[[fn=Damascato]]</Template>
  <TotalTime>437</TotalTime>
  <Words>1499</Words>
  <Application>Microsoft Office PowerPoint</Application>
  <PresentationFormat>Widescreen</PresentationFormat>
  <Paragraphs>66</Paragraphs>
  <Slides>23</Slides>
  <Notes>0</Notes>
  <HiddenSlides>0</HiddenSlides>
  <MMClips>2</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23</vt:i4>
      </vt:variant>
    </vt:vector>
  </HeadingPairs>
  <TitlesOfParts>
    <vt:vector size="27" baseType="lpstr">
      <vt:lpstr>Arial</vt:lpstr>
      <vt:lpstr>Bookman Old Style</vt:lpstr>
      <vt:lpstr>Rockwell</vt:lpstr>
      <vt:lpstr>Damask</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sara</dc:creator>
  <cp:lastModifiedBy>susi.felceti@alice.it</cp:lastModifiedBy>
  <cp:revision>43</cp:revision>
  <dcterms:created xsi:type="dcterms:W3CDTF">2018-02-25T17:21:48Z</dcterms:created>
  <dcterms:modified xsi:type="dcterms:W3CDTF">2018-04-24T19:51:11Z</dcterms:modified>
</cp:coreProperties>
</file>