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61" r:id="rId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9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D5AC6557-E87F-4ACB-9F07-5D007D43E2D4}" type="datetimeFigureOut">
              <a:rPr lang="it-IT" smtClean="0"/>
              <a:t>07/12/2017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C3A9AF6E-484E-4BE3-AD86-0B04BBC3AB51}" type="slidenum">
              <a:rPr lang="it-IT" smtClean="0"/>
              <a:t>‹N›</a:t>
            </a:fld>
            <a:endParaRPr lang="it-IT" dirty="0"/>
          </a:p>
        </p:txBody>
      </p:sp>
    </p:spTree>
    <p:extLst>
      <p:ext uri="{BB962C8B-B14F-4D97-AF65-F5344CB8AC3E}">
        <p14:creationId xmlns:p14="http://schemas.microsoft.com/office/powerpoint/2010/main" val="1442170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5AC6557-E87F-4ACB-9F07-5D007D43E2D4}" type="datetimeFigureOut">
              <a:rPr lang="it-IT" smtClean="0"/>
              <a:t>07/12/2017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C3A9AF6E-484E-4BE3-AD86-0B04BBC3AB51}" type="slidenum">
              <a:rPr lang="it-IT" smtClean="0"/>
              <a:t>‹N›</a:t>
            </a:fld>
            <a:endParaRPr lang="it-IT" dirty="0"/>
          </a:p>
        </p:txBody>
      </p:sp>
    </p:spTree>
    <p:extLst>
      <p:ext uri="{BB962C8B-B14F-4D97-AF65-F5344CB8AC3E}">
        <p14:creationId xmlns:p14="http://schemas.microsoft.com/office/powerpoint/2010/main" val="3072295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5AC6557-E87F-4ACB-9F07-5D007D43E2D4}" type="datetimeFigureOut">
              <a:rPr lang="it-IT" smtClean="0"/>
              <a:t>07/12/2017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C3A9AF6E-484E-4BE3-AD86-0B04BBC3AB51}" type="slidenum">
              <a:rPr lang="it-IT" smtClean="0"/>
              <a:t>‹N›</a:t>
            </a:fld>
            <a:endParaRPr lang="it-IT" dirty="0"/>
          </a:p>
        </p:txBody>
      </p:sp>
    </p:spTree>
    <p:extLst>
      <p:ext uri="{BB962C8B-B14F-4D97-AF65-F5344CB8AC3E}">
        <p14:creationId xmlns:p14="http://schemas.microsoft.com/office/powerpoint/2010/main" val="2943897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5AC6557-E87F-4ACB-9F07-5D007D43E2D4}" type="datetimeFigureOut">
              <a:rPr lang="it-IT" smtClean="0"/>
              <a:t>07/12/2017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C3A9AF6E-484E-4BE3-AD86-0B04BBC3AB51}" type="slidenum">
              <a:rPr lang="it-IT" smtClean="0"/>
              <a:t>‹N›</a:t>
            </a:fld>
            <a:endParaRPr lang="it-IT" dirty="0"/>
          </a:p>
        </p:txBody>
      </p:sp>
    </p:spTree>
    <p:extLst>
      <p:ext uri="{BB962C8B-B14F-4D97-AF65-F5344CB8AC3E}">
        <p14:creationId xmlns:p14="http://schemas.microsoft.com/office/powerpoint/2010/main" val="2765797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D5AC6557-E87F-4ACB-9F07-5D007D43E2D4}" type="datetimeFigureOut">
              <a:rPr lang="it-IT" smtClean="0"/>
              <a:t>07/12/2017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C3A9AF6E-484E-4BE3-AD86-0B04BBC3AB51}" type="slidenum">
              <a:rPr lang="it-IT" smtClean="0"/>
              <a:t>‹N›</a:t>
            </a:fld>
            <a:endParaRPr lang="it-IT" dirty="0"/>
          </a:p>
        </p:txBody>
      </p:sp>
    </p:spTree>
    <p:extLst>
      <p:ext uri="{BB962C8B-B14F-4D97-AF65-F5344CB8AC3E}">
        <p14:creationId xmlns:p14="http://schemas.microsoft.com/office/powerpoint/2010/main" val="3305257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D5AC6557-E87F-4ACB-9F07-5D007D43E2D4}" type="datetimeFigureOut">
              <a:rPr lang="it-IT" smtClean="0"/>
              <a:t>07/12/2017</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C3A9AF6E-484E-4BE3-AD86-0B04BBC3AB51}" type="slidenum">
              <a:rPr lang="it-IT" smtClean="0"/>
              <a:t>‹N›</a:t>
            </a:fld>
            <a:endParaRPr lang="it-IT" dirty="0"/>
          </a:p>
        </p:txBody>
      </p:sp>
    </p:spTree>
    <p:extLst>
      <p:ext uri="{BB962C8B-B14F-4D97-AF65-F5344CB8AC3E}">
        <p14:creationId xmlns:p14="http://schemas.microsoft.com/office/powerpoint/2010/main" val="2265881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D5AC6557-E87F-4ACB-9F07-5D007D43E2D4}" type="datetimeFigureOut">
              <a:rPr lang="it-IT" smtClean="0"/>
              <a:t>07/12/2017</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C3A9AF6E-484E-4BE3-AD86-0B04BBC3AB51}" type="slidenum">
              <a:rPr lang="it-IT" smtClean="0"/>
              <a:t>‹N›</a:t>
            </a:fld>
            <a:endParaRPr lang="it-IT" dirty="0"/>
          </a:p>
        </p:txBody>
      </p:sp>
    </p:spTree>
    <p:extLst>
      <p:ext uri="{BB962C8B-B14F-4D97-AF65-F5344CB8AC3E}">
        <p14:creationId xmlns:p14="http://schemas.microsoft.com/office/powerpoint/2010/main" val="1711477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D5AC6557-E87F-4ACB-9F07-5D007D43E2D4}" type="datetimeFigureOut">
              <a:rPr lang="it-IT" smtClean="0"/>
              <a:t>07/12/2017</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C3A9AF6E-484E-4BE3-AD86-0B04BBC3AB51}" type="slidenum">
              <a:rPr lang="it-IT" smtClean="0"/>
              <a:t>‹N›</a:t>
            </a:fld>
            <a:endParaRPr lang="it-IT" dirty="0"/>
          </a:p>
        </p:txBody>
      </p:sp>
    </p:spTree>
    <p:extLst>
      <p:ext uri="{BB962C8B-B14F-4D97-AF65-F5344CB8AC3E}">
        <p14:creationId xmlns:p14="http://schemas.microsoft.com/office/powerpoint/2010/main" val="1206288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5AC6557-E87F-4ACB-9F07-5D007D43E2D4}" type="datetimeFigureOut">
              <a:rPr lang="it-IT" smtClean="0"/>
              <a:t>07/12/2017</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C3A9AF6E-484E-4BE3-AD86-0B04BBC3AB51}" type="slidenum">
              <a:rPr lang="it-IT" smtClean="0"/>
              <a:t>‹N›</a:t>
            </a:fld>
            <a:endParaRPr lang="it-IT" dirty="0"/>
          </a:p>
        </p:txBody>
      </p:sp>
    </p:spTree>
    <p:extLst>
      <p:ext uri="{BB962C8B-B14F-4D97-AF65-F5344CB8AC3E}">
        <p14:creationId xmlns:p14="http://schemas.microsoft.com/office/powerpoint/2010/main" val="2552564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5AC6557-E87F-4ACB-9F07-5D007D43E2D4}" type="datetimeFigureOut">
              <a:rPr lang="it-IT" smtClean="0"/>
              <a:t>07/12/2017</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C3A9AF6E-484E-4BE3-AD86-0B04BBC3AB51}" type="slidenum">
              <a:rPr lang="it-IT" smtClean="0"/>
              <a:t>‹N›</a:t>
            </a:fld>
            <a:endParaRPr lang="it-IT" dirty="0"/>
          </a:p>
        </p:txBody>
      </p:sp>
    </p:spTree>
    <p:extLst>
      <p:ext uri="{BB962C8B-B14F-4D97-AF65-F5344CB8AC3E}">
        <p14:creationId xmlns:p14="http://schemas.microsoft.com/office/powerpoint/2010/main" val="4051557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5AC6557-E87F-4ACB-9F07-5D007D43E2D4}" type="datetimeFigureOut">
              <a:rPr lang="it-IT" smtClean="0"/>
              <a:t>07/12/2017</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C3A9AF6E-484E-4BE3-AD86-0B04BBC3AB51}" type="slidenum">
              <a:rPr lang="it-IT" smtClean="0"/>
              <a:t>‹N›</a:t>
            </a:fld>
            <a:endParaRPr lang="it-IT" dirty="0"/>
          </a:p>
        </p:txBody>
      </p:sp>
    </p:spTree>
    <p:extLst>
      <p:ext uri="{BB962C8B-B14F-4D97-AF65-F5344CB8AC3E}">
        <p14:creationId xmlns:p14="http://schemas.microsoft.com/office/powerpoint/2010/main" val="1436932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AC6557-E87F-4ACB-9F07-5D007D43E2D4}" type="datetimeFigureOut">
              <a:rPr lang="it-IT" smtClean="0"/>
              <a:t>07/12/2017</a:t>
            </a:fld>
            <a:endParaRPr lang="it-IT" dirty="0"/>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9AF6E-484E-4BE3-AD86-0B04BBC3AB51}" type="slidenum">
              <a:rPr lang="it-IT" smtClean="0"/>
              <a:t>‹N›</a:t>
            </a:fld>
            <a:endParaRPr lang="it-IT" dirty="0"/>
          </a:p>
        </p:txBody>
      </p:sp>
    </p:spTree>
    <p:extLst>
      <p:ext uri="{BB962C8B-B14F-4D97-AF65-F5344CB8AC3E}">
        <p14:creationId xmlns:p14="http://schemas.microsoft.com/office/powerpoint/2010/main" val="1109667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dirty="0"/>
          </a:p>
        </p:txBody>
      </p:sp>
      <p:sp>
        <p:nvSpPr>
          <p:cNvPr id="3" name="Sottotitolo 2"/>
          <p:cNvSpPr>
            <a:spLocks noGrp="1"/>
          </p:cNvSpPr>
          <p:nvPr>
            <p:ph type="subTitle" idx="1"/>
          </p:nvPr>
        </p:nvSpPr>
        <p:spPr/>
        <p:txBody>
          <a:bodyPr/>
          <a:lstStyle/>
          <a:p>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2192000" cy="6857999"/>
          </a:xfrm>
          <a:prstGeom prst="rect">
            <a:avLst/>
          </a:prstGeom>
        </p:spPr>
      </p:pic>
      <p:pic>
        <p:nvPicPr>
          <p:cNvPr id="5" name="Immagine 4"/>
          <p:cNvPicPr>
            <a:picLocks noChangeAspect="1"/>
          </p:cNvPicPr>
          <p:nvPr/>
        </p:nvPicPr>
        <p:blipFill rotWithShape="1">
          <a:blip r:embed="rId3">
            <a:extLst>
              <a:ext uri="{28A0092B-C50C-407E-A947-70E740481C1C}">
                <a14:useLocalDpi xmlns:a14="http://schemas.microsoft.com/office/drawing/2010/main" val="0"/>
              </a:ext>
            </a:extLst>
          </a:blip>
          <a:srcRect l="11381" t="6197" r="10482" b="34668"/>
          <a:stretch/>
        </p:blipFill>
        <p:spPr>
          <a:xfrm>
            <a:off x="0" y="-13447"/>
            <a:ext cx="12209930" cy="6871447"/>
          </a:xfrm>
          <a:prstGeom prst="rect">
            <a:avLst/>
          </a:prstGeom>
        </p:spPr>
      </p:pic>
      <p:sp>
        <p:nvSpPr>
          <p:cNvPr id="6" name="CasellaDiTesto 5"/>
          <p:cNvSpPr txBox="1"/>
          <p:nvPr/>
        </p:nvSpPr>
        <p:spPr>
          <a:xfrm>
            <a:off x="4053840" y="3602037"/>
            <a:ext cx="4084320" cy="461665"/>
          </a:xfrm>
          <a:prstGeom prst="rect">
            <a:avLst/>
          </a:prstGeom>
          <a:noFill/>
        </p:spPr>
        <p:txBody>
          <a:bodyPr wrap="square" rtlCol="0">
            <a:spAutoFit/>
          </a:bodyPr>
          <a:lstStyle/>
          <a:p>
            <a:pPr algn="ctr"/>
            <a:r>
              <a:rPr lang="it-IT" sz="2400" dirty="0" smtClean="0"/>
              <a:t>My book review</a:t>
            </a:r>
            <a:endParaRPr lang="it-IT" sz="2400" dirty="0"/>
          </a:p>
        </p:txBody>
      </p:sp>
      <p:sp>
        <p:nvSpPr>
          <p:cNvPr id="8" name="Rettangolo 7"/>
          <p:cNvSpPr/>
          <p:nvPr/>
        </p:nvSpPr>
        <p:spPr>
          <a:xfrm>
            <a:off x="2502567" y="245200"/>
            <a:ext cx="7684169" cy="1754326"/>
          </a:xfrm>
          <a:prstGeom prst="rect">
            <a:avLst/>
          </a:prstGeom>
          <a:noFill/>
          <a:effectLst>
            <a:outerShdw blurRad="50800" dist="50800" dir="5400000" sx="46000" sy="46000" algn="ctr" rotWithShape="0">
              <a:schemeClr val="accent1">
                <a:lumMod val="75000"/>
                <a:alpha val="60000"/>
              </a:schemeClr>
            </a:outerShdw>
          </a:effectLst>
          <a:scene3d>
            <a:camera prst="perspectiveHeroicExtremeRightFacing"/>
            <a:lightRig rig="threePt" dir="t"/>
          </a:scene3d>
        </p:spPr>
        <p:txBody>
          <a:bodyPr wrap="square" lIns="91440" tIns="45720" rIns="91440" bIns="45720">
            <a:spAutoFit/>
            <a:scene3d>
              <a:camera prst="orthographicFront">
                <a:rot lat="300000" lon="599984" rev="21299999"/>
              </a:camera>
              <a:lightRig rig="threePt" dir="t">
                <a:rot lat="0" lon="0" rev="9600000"/>
              </a:lightRig>
            </a:scene3d>
            <a:sp3d extrusionH="57150" prstMaterial="translucentPowder">
              <a:extrusionClr>
                <a:schemeClr val="tx1"/>
              </a:extrusionClr>
            </a:sp3d>
          </a:bodyPr>
          <a:lstStyle/>
          <a:p>
            <a:pPr algn="ctr"/>
            <a:r>
              <a:rPr lang="it-IT" sz="5400" dirty="0" smtClean="0">
                <a:ln w="0"/>
                <a:solidFill>
                  <a:schemeClr val="accent1">
                    <a:lumMod val="40000"/>
                    <a:lumOff val="60000"/>
                  </a:schemeClr>
                </a:solidFill>
                <a:effectLst>
                  <a:outerShdw blurRad="50800" dist="50800" dir="5400000" algn="ctr" rotWithShape="0">
                    <a:srgbClr val="000000"/>
                  </a:outerShdw>
                  <a:reflection stA="0" endPos="65000" dist="50800" dir="5400000" sy="-100000" algn="bl" rotWithShape="0"/>
                </a:effectLst>
              </a:rPr>
              <a:t>The luckiest girl in the world</a:t>
            </a:r>
            <a:endParaRPr lang="it-IT" sz="5400" b="0" cap="none" spc="0" dirty="0">
              <a:ln w="0"/>
              <a:solidFill>
                <a:schemeClr val="accent1">
                  <a:lumMod val="40000"/>
                  <a:lumOff val="60000"/>
                </a:schemeClr>
              </a:solidFill>
              <a:effectLst>
                <a:outerShdw blurRad="50800" dist="50800" dir="5400000" algn="ctr" rotWithShape="0">
                  <a:srgbClr val="000000"/>
                </a:outerShdw>
                <a:reflection stA="0" endPos="65000" dist="50800" dir="5400000" sy="-100000" algn="bl" rotWithShape="0"/>
              </a:effectLst>
            </a:endParaRPr>
          </a:p>
        </p:txBody>
      </p:sp>
    </p:spTree>
    <p:extLst>
      <p:ext uri="{BB962C8B-B14F-4D97-AF65-F5344CB8AC3E}">
        <p14:creationId xmlns:p14="http://schemas.microsoft.com/office/powerpoint/2010/main" val="1906175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p:txBody>
          <a:bodyPr/>
          <a:lstStyle/>
          <a:p>
            <a:endParaRPr lang="it-IT" dirty="0"/>
          </a:p>
        </p:txBody>
      </p:sp>
      <p:sp>
        <p:nvSpPr>
          <p:cNvPr id="7" name="Sottotitolo 6"/>
          <p:cNvSpPr>
            <a:spLocks noGrp="1"/>
          </p:cNvSpPr>
          <p:nvPr>
            <p:ph type="subTitle" idx="1"/>
          </p:nvPr>
        </p:nvSpPr>
        <p:spPr/>
        <p:txBody>
          <a:bodyPr/>
          <a:lstStyle/>
          <a:p>
            <a:endParaRPr lang="it-IT" dirty="0"/>
          </a:p>
        </p:txBody>
      </p:sp>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asellaDiTesto 2"/>
          <p:cNvSpPr txBox="1"/>
          <p:nvPr/>
        </p:nvSpPr>
        <p:spPr>
          <a:xfrm>
            <a:off x="0" y="0"/>
            <a:ext cx="11847444" cy="5016758"/>
          </a:xfrm>
          <a:prstGeom prst="rect">
            <a:avLst/>
          </a:prstGeom>
          <a:noFill/>
        </p:spPr>
        <p:txBody>
          <a:bodyPr wrap="square" rtlCol="0">
            <a:spAutoFit/>
          </a:bodyPr>
          <a:lstStyle/>
          <a:p>
            <a:r>
              <a:rPr lang="it-IT" sz="4000" cap="small" dirty="0">
                <a:solidFill>
                  <a:schemeClr val="bg1"/>
                </a:solidFill>
              </a:rPr>
              <a:t>«The luckiest girl in the world» </a:t>
            </a:r>
            <a:r>
              <a:rPr lang="it-IT" sz="4000" cap="small" dirty="0">
                <a:solidFill>
                  <a:schemeClr val="bg1"/>
                </a:solidFill>
              </a:rPr>
              <a:t>was</a:t>
            </a:r>
            <a:r>
              <a:rPr lang="it-IT" sz="4000" cap="small" dirty="0">
                <a:solidFill>
                  <a:schemeClr val="bg1"/>
                </a:solidFill>
              </a:rPr>
              <a:t> </a:t>
            </a:r>
            <a:r>
              <a:rPr lang="it-IT" sz="4000" cap="small" dirty="0">
                <a:solidFill>
                  <a:schemeClr val="bg1"/>
                </a:solidFill>
              </a:rPr>
              <a:t>written</a:t>
            </a:r>
            <a:r>
              <a:rPr lang="it-IT" sz="4000" cap="small" dirty="0">
                <a:solidFill>
                  <a:schemeClr val="bg1"/>
                </a:solidFill>
              </a:rPr>
              <a:t> by Andrea </a:t>
            </a:r>
            <a:r>
              <a:rPr lang="it-IT" sz="4000" cap="small" dirty="0">
                <a:solidFill>
                  <a:schemeClr val="bg1"/>
                </a:solidFill>
              </a:rPr>
              <a:t>M.Hutchinson</a:t>
            </a:r>
            <a:r>
              <a:rPr lang="it-IT" sz="4000" cap="small" dirty="0">
                <a:solidFill>
                  <a:schemeClr val="bg1"/>
                </a:solidFill>
              </a:rPr>
              <a:t> ,a </a:t>
            </a:r>
            <a:r>
              <a:rPr lang="it-IT" sz="4000" cap="small" dirty="0">
                <a:solidFill>
                  <a:schemeClr val="bg1"/>
                </a:solidFill>
              </a:rPr>
              <a:t>writer</a:t>
            </a:r>
            <a:r>
              <a:rPr lang="it-IT" sz="4000" cap="small" dirty="0">
                <a:solidFill>
                  <a:schemeClr val="bg1"/>
                </a:solidFill>
              </a:rPr>
              <a:t> who </a:t>
            </a:r>
            <a:r>
              <a:rPr lang="it-IT" sz="4000" cap="small" dirty="0">
                <a:solidFill>
                  <a:schemeClr val="bg1"/>
                </a:solidFill>
              </a:rPr>
              <a:t>was</a:t>
            </a:r>
            <a:r>
              <a:rPr lang="it-IT" sz="4000" cap="small" dirty="0">
                <a:solidFill>
                  <a:schemeClr val="bg1"/>
                </a:solidFill>
              </a:rPr>
              <a:t> </a:t>
            </a:r>
            <a:r>
              <a:rPr lang="it-IT" sz="4000" cap="small" dirty="0">
                <a:solidFill>
                  <a:schemeClr val="bg1"/>
                </a:solidFill>
              </a:rPr>
              <a:t>born</a:t>
            </a:r>
            <a:r>
              <a:rPr lang="it-IT" sz="4000" cap="small" dirty="0">
                <a:solidFill>
                  <a:schemeClr val="bg1"/>
                </a:solidFill>
              </a:rPr>
              <a:t> in 1965 and who </a:t>
            </a:r>
            <a:r>
              <a:rPr lang="it-IT" sz="4000" cap="small" dirty="0">
                <a:solidFill>
                  <a:schemeClr val="bg1"/>
                </a:solidFill>
              </a:rPr>
              <a:t>lives</a:t>
            </a:r>
            <a:r>
              <a:rPr lang="it-IT" sz="4000" cap="small" dirty="0">
                <a:solidFill>
                  <a:schemeClr val="bg1"/>
                </a:solidFill>
              </a:rPr>
              <a:t> in </a:t>
            </a:r>
            <a:r>
              <a:rPr lang="it-IT" sz="4000" cap="small" dirty="0">
                <a:solidFill>
                  <a:schemeClr val="bg1"/>
                </a:solidFill>
              </a:rPr>
              <a:t>Northfield</a:t>
            </a:r>
            <a:r>
              <a:rPr lang="it-IT" sz="4000" cap="small" dirty="0">
                <a:solidFill>
                  <a:schemeClr val="bg1"/>
                </a:solidFill>
              </a:rPr>
              <a:t> .It </a:t>
            </a:r>
            <a:r>
              <a:rPr lang="it-IT" sz="4000" cap="small" dirty="0">
                <a:solidFill>
                  <a:schemeClr val="bg1"/>
                </a:solidFill>
              </a:rPr>
              <a:t>was</a:t>
            </a:r>
            <a:r>
              <a:rPr lang="it-IT" sz="4000" cap="small" dirty="0">
                <a:solidFill>
                  <a:schemeClr val="bg1"/>
                </a:solidFill>
              </a:rPr>
              <a:t> </a:t>
            </a:r>
            <a:r>
              <a:rPr lang="it-IT" sz="4000" cap="small" dirty="0">
                <a:solidFill>
                  <a:schemeClr val="bg1"/>
                </a:solidFill>
              </a:rPr>
              <a:t>published</a:t>
            </a:r>
            <a:r>
              <a:rPr lang="it-IT" sz="4000" cap="small" dirty="0">
                <a:solidFill>
                  <a:schemeClr val="bg1"/>
                </a:solidFill>
              </a:rPr>
              <a:t> by «Black </a:t>
            </a:r>
            <a:r>
              <a:rPr lang="it-IT" sz="4000" cap="small" dirty="0">
                <a:solidFill>
                  <a:schemeClr val="bg1"/>
                </a:solidFill>
              </a:rPr>
              <a:t>Cat</a:t>
            </a:r>
            <a:r>
              <a:rPr lang="it-IT" sz="4000" cap="small" dirty="0">
                <a:solidFill>
                  <a:schemeClr val="bg1"/>
                </a:solidFill>
              </a:rPr>
              <a:t>» in </a:t>
            </a:r>
            <a:r>
              <a:rPr lang="it-IT" sz="4000" cap="small" dirty="0">
                <a:solidFill>
                  <a:schemeClr val="bg1"/>
                </a:solidFill>
              </a:rPr>
              <a:t>january</a:t>
            </a:r>
            <a:r>
              <a:rPr lang="it-IT" sz="4000" cap="small" dirty="0">
                <a:solidFill>
                  <a:schemeClr val="bg1"/>
                </a:solidFill>
              </a:rPr>
              <a:t> 2016. The book is for </a:t>
            </a:r>
            <a:r>
              <a:rPr lang="it-IT" sz="4000" cap="small" dirty="0">
                <a:solidFill>
                  <a:schemeClr val="bg1"/>
                </a:solidFill>
              </a:rPr>
              <a:t>secondary</a:t>
            </a:r>
            <a:r>
              <a:rPr lang="it-IT" sz="4000" cap="small" dirty="0">
                <a:solidFill>
                  <a:schemeClr val="bg1"/>
                </a:solidFill>
              </a:rPr>
              <a:t> school </a:t>
            </a:r>
            <a:r>
              <a:rPr lang="it-IT" sz="4000" cap="small" dirty="0">
                <a:solidFill>
                  <a:schemeClr val="bg1"/>
                </a:solidFill>
              </a:rPr>
              <a:t>students</a:t>
            </a:r>
            <a:r>
              <a:rPr lang="it-IT" sz="4000" cap="small" dirty="0">
                <a:solidFill>
                  <a:schemeClr val="bg1"/>
                </a:solidFill>
              </a:rPr>
              <a:t>. It is </a:t>
            </a:r>
            <a:r>
              <a:rPr lang="it-IT" sz="4000" cap="small" dirty="0">
                <a:solidFill>
                  <a:schemeClr val="bg1"/>
                </a:solidFill>
              </a:rPr>
              <a:t>divided</a:t>
            </a:r>
            <a:r>
              <a:rPr lang="it-IT" sz="4000" cap="small" dirty="0">
                <a:solidFill>
                  <a:schemeClr val="bg1"/>
                </a:solidFill>
              </a:rPr>
              <a:t> </a:t>
            </a:r>
            <a:r>
              <a:rPr lang="it-IT" sz="4000" cap="small" dirty="0">
                <a:solidFill>
                  <a:schemeClr val="bg1"/>
                </a:solidFill>
              </a:rPr>
              <a:t>into</a:t>
            </a:r>
            <a:r>
              <a:rPr lang="it-IT" sz="4000" cap="small" dirty="0">
                <a:solidFill>
                  <a:schemeClr val="bg1"/>
                </a:solidFill>
              </a:rPr>
              <a:t> 8 </a:t>
            </a:r>
            <a:r>
              <a:rPr lang="it-IT" sz="4000" cap="small" dirty="0">
                <a:solidFill>
                  <a:schemeClr val="bg1"/>
                </a:solidFill>
              </a:rPr>
              <a:t>chapters</a:t>
            </a:r>
            <a:r>
              <a:rPr lang="it-IT" sz="4000" cap="small" dirty="0">
                <a:solidFill>
                  <a:schemeClr val="bg1"/>
                </a:solidFill>
              </a:rPr>
              <a:t> and it </a:t>
            </a:r>
            <a:r>
              <a:rPr lang="it-IT" sz="4000" cap="small" dirty="0">
                <a:solidFill>
                  <a:schemeClr val="bg1"/>
                </a:solidFill>
              </a:rPr>
              <a:t>includes</a:t>
            </a:r>
            <a:r>
              <a:rPr lang="it-IT" sz="4000" cap="small" dirty="0">
                <a:solidFill>
                  <a:schemeClr val="bg1"/>
                </a:solidFill>
              </a:rPr>
              <a:t> some online activites and interesting dossiers about some topics of the book, such as Liverpool, blogging and prom night in the UK.</a:t>
            </a:r>
          </a:p>
        </p:txBody>
      </p:sp>
    </p:spTree>
    <p:extLst>
      <p:ext uri="{BB962C8B-B14F-4D97-AF65-F5344CB8AC3E}">
        <p14:creationId xmlns:p14="http://schemas.microsoft.com/office/powerpoint/2010/main" val="1311301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ttangolo arrotondato 4"/>
          <p:cNvSpPr/>
          <p:nvPr/>
        </p:nvSpPr>
        <p:spPr>
          <a:xfrm>
            <a:off x="0" y="0"/>
            <a:ext cx="12192000" cy="6858000"/>
          </a:xfrm>
          <a:prstGeom prst="roundRect">
            <a:avLst/>
          </a:prstGeom>
          <a:blipFill dpi="0" rotWithShape="1">
            <a:blip r:embed="rId3">
              <a:alphaModFix amt="58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CasellaDiTesto 5"/>
          <p:cNvSpPr txBox="1"/>
          <p:nvPr/>
        </p:nvSpPr>
        <p:spPr>
          <a:xfrm>
            <a:off x="233082" y="261610"/>
            <a:ext cx="11779624" cy="6986528"/>
          </a:xfrm>
          <a:prstGeom prst="rect">
            <a:avLst/>
          </a:prstGeom>
          <a:noFill/>
        </p:spPr>
        <p:txBody>
          <a:bodyPr wrap="square" rtlCol="0">
            <a:spAutoFit/>
          </a:bodyPr>
          <a:lstStyle/>
          <a:p>
            <a:r>
              <a:rPr lang="it-IT" sz="2800" dirty="0">
                <a:solidFill>
                  <a:schemeClr val="bg1"/>
                </a:solidFill>
              </a:rPr>
              <a:t>«The luckiest girl in the world» is about a love story between two teenagers,Lola and Richie,who at the begining were just good friends.In the first chapters,Lola thinks that she likes another guy,a football player,Matt,but he probably has a crush on Nadine,a good-looking  cheerleader of the school and he does not consider Lola at </a:t>
            </a:r>
            <a:r>
              <a:rPr lang="it-IT" sz="2800" dirty="0" err="1">
                <a:solidFill>
                  <a:schemeClr val="bg1"/>
                </a:solidFill>
              </a:rPr>
              <a:t>all</a:t>
            </a:r>
            <a:r>
              <a:rPr lang="it-IT" sz="2800" dirty="0">
                <a:solidFill>
                  <a:schemeClr val="bg1"/>
                </a:solidFill>
              </a:rPr>
              <a:t>.</a:t>
            </a:r>
          </a:p>
          <a:p>
            <a:r>
              <a:rPr lang="it-IT" sz="2800" dirty="0" err="1">
                <a:solidFill>
                  <a:schemeClr val="bg1"/>
                </a:solidFill>
              </a:rPr>
              <a:t>Infact</a:t>
            </a:r>
            <a:r>
              <a:rPr lang="it-IT" sz="2800" dirty="0">
                <a:solidFill>
                  <a:schemeClr val="bg1"/>
                </a:solidFill>
              </a:rPr>
              <a:t> Lola is not so popular and she writes an anonymous blog inorder to be considered by Matt.Matt finds the blog interesting and decides to invite the blogger to the school prom without knowing her identity.This part of the plot is very engaging.The reader is curious to go on reading and would like to ask how the girl is going to react and if Matt is going to like the surprise.Lola,after a period of confusion,understands that she feels something different for Richie but it is too late because Richie is going to the prom with another girl!Lola,therefore,decides to accept Matt’s invitation but when they meet and Matt understands that the real person hidden behind the misterious blogger is Lola,he is very    disappointed.How is the story going to end?</a:t>
            </a:r>
          </a:p>
          <a:p>
            <a:r>
              <a:rPr lang="it-IT" sz="2800" dirty="0">
                <a:solidFill>
                  <a:schemeClr val="bg1"/>
                </a:solidFill>
              </a:rPr>
              <a:t> </a:t>
            </a:r>
            <a:endParaRPr lang="it-IT" sz="2800" dirty="0">
              <a:solidFill>
                <a:schemeClr val="bg1"/>
              </a:solidFill>
            </a:endParaRPr>
          </a:p>
        </p:txBody>
      </p:sp>
    </p:spTree>
    <p:extLst>
      <p:ext uri="{BB962C8B-B14F-4D97-AF65-F5344CB8AC3E}">
        <p14:creationId xmlns:p14="http://schemas.microsoft.com/office/powerpoint/2010/main" val="1165585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magine 5"/>
          <p:cNvPicPr>
            <a:picLocks noChangeAspect="1"/>
          </p:cNvPicPr>
          <p:nvPr/>
        </p:nvPicPr>
        <p:blipFill rotWithShape="1">
          <a:blip r:embed="rId3" cstate="print">
            <a:extLst>
              <a:ext uri="{28A0092B-C50C-407E-A947-70E740481C1C}">
                <a14:useLocalDpi xmlns:a14="http://schemas.microsoft.com/office/drawing/2010/main" val="0"/>
              </a:ext>
            </a:extLst>
          </a:blip>
          <a:srcRect l="26029" t="11307" r="34167" b="14183"/>
          <a:stretch/>
        </p:blipFill>
        <p:spPr>
          <a:xfrm rot="5400000">
            <a:off x="10025623" y="-320355"/>
            <a:ext cx="1586148" cy="2226858"/>
          </a:xfrm>
          <a:prstGeom prst="rect">
            <a:avLst/>
          </a:prstGeom>
          <a:effectLst>
            <a:softEdge rad="254000"/>
          </a:effectLst>
        </p:spPr>
      </p:pic>
      <p:pic>
        <p:nvPicPr>
          <p:cNvPr id="7" name="Immagine 6"/>
          <p:cNvPicPr>
            <a:picLocks noChangeAspect="1"/>
          </p:cNvPicPr>
          <p:nvPr/>
        </p:nvPicPr>
        <p:blipFill rotWithShape="1">
          <a:blip r:embed="rId4" cstate="print">
            <a:extLst>
              <a:ext uri="{28A0092B-C50C-407E-A947-70E740481C1C}">
                <a14:useLocalDpi xmlns:a14="http://schemas.microsoft.com/office/drawing/2010/main" val="0"/>
              </a:ext>
            </a:extLst>
          </a:blip>
          <a:srcRect l="25638" t="11829" r="35539" b="17351"/>
          <a:stretch/>
        </p:blipFill>
        <p:spPr>
          <a:xfrm rot="5400000">
            <a:off x="10023070" y="1354946"/>
            <a:ext cx="1612294" cy="2205817"/>
          </a:xfrm>
          <a:prstGeom prst="rect">
            <a:avLst/>
          </a:prstGeom>
          <a:effectLst>
            <a:softEdge rad="165100"/>
          </a:effectLst>
        </p:spPr>
      </p:pic>
      <p:pic>
        <p:nvPicPr>
          <p:cNvPr id="9" name="Immagine 8"/>
          <p:cNvPicPr>
            <a:picLocks noChangeAspect="1"/>
          </p:cNvPicPr>
          <p:nvPr/>
        </p:nvPicPr>
        <p:blipFill rotWithShape="1">
          <a:blip r:embed="rId5" cstate="print">
            <a:extLst>
              <a:ext uri="{28A0092B-C50C-407E-A947-70E740481C1C}">
                <a14:useLocalDpi xmlns:a14="http://schemas.microsoft.com/office/drawing/2010/main" val="0"/>
              </a:ext>
            </a:extLst>
          </a:blip>
          <a:srcRect l="39560" t="12876" r="22597" b="20457"/>
          <a:stretch/>
        </p:blipFill>
        <p:spPr>
          <a:xfrm rot="5400000">
            <a:off x="9982955" y="3045042"/>
            <a:ext cx="1688629" cy="2231088"/>
          </a:xfrm>
          <a:prstGeom prst="rect">
            <a:avLst/>
          </a:prstGeom>
          <a:effectLst>
            <a:softEdge rad="177800"/>
          </a:effectLst>
        </p:spPr>
      </p:pic>
      <p:pic>
        <p:nvPicPr>
          <p:cNvPr id="10" name="Immagine 9"/>
          <p:cNvPicPr>
            <a:picLocks noChangeAspect="1"/>
          </p:cNvPicPr>
          <p:nvPr/>
        </p:nvPicPr>
        <p:blipFill rotWithShape="1">
          <a:blip r:embed="rId6" cstate="print">
            <a:extLst>
              <a:ext uri="{28A0092B-C50C-407E-A947-70E740481C1C}">
                <a14:useLocalDpi xmlns:a14="http://schemas.microsoft.com/office/drawing/2010/main" val="0"/>
              </a:ext>
            </a:extLst>
          </a:blip>
          <a:srcRect l="31912" t="16274" r="29069" b="20981"/>
          <a:stretch/>
        </p:blipFill>
        <p:spPr>
          <a:xfrm rot="5400000">
            <a:off x="9979245" y="4800135"/>
            <a:ext cx="1685362" cy="2220400"/>
          </a:xfrm>
          <a:prstGeom prst="rect">
            <a:avLst/>
          </a:prstGeom>
          <a:effectLst>
            <a:softEdge rad="165100"/>
          </a:effectLst>
        </p:spPr>
      </p:pic>
      <p:sp>
        <p:nvSpPr>
          <p:cNvPr id="12" name="CasellaDiTesto 11"/>
          <p:cNvSpPr txBox="1"/>
          <p:nvPr/>
        </p:nvSpPr>
        <p:spPr>
          <a:xfrm>
            <a:off x="286871" y="304800"/>
            <a:ext cx="9175668" cy="6124754"/>
          </a:xfrm>
          <a:prstGeom prst="rect">
            <a:avLst/>
          </a:prstGeom>
          <a:noFill/>
        </p:spPr>
        <p:txBody>
          <a:bodyPr wrap="square" rtlCol="0">
            <a:spAutoFit/>
          </a:bodyPr>
          <a:lstStyle/>
          <a:p>
            <a:pPr algn="ctr"/>
            <a:r>
              <a:rPr lang="it-IT" sz="2800" dirty="0">
                <a:solidFill>
                  <a:schemeClr val="bg1"/>
                </a:solidFill>
              </a:rPr>
              <a:t>I found the plot and the end of the book a bit too obvious </a:t>
            </a:r>
          </a:p>
          <a:p>
            <a:pPr algn="ctr"/>
            <a:r>
              <a:rPr lang="it-IT" sz="2800" dirty="0">
                <a:solidFill>
                  <a:schemeClr val="bg1"/>
                </a:solidFill>
              </a:rPr>
              <a:t>and a bit too similar to other famous stories but,for me,it is</a:t>
            </a:r>
          </a:p>
          <a:p>
            <a:pPr algn="ctr"/>
            <a:r>
              <a:rPr lang="it-IT" sz="2800" dirty="0">
                <a:solidFill>
                  <a:schemeClr val="bg1"/>
                </a:solidFill>
              </a:rPr>
              <a:t> the only negative aspect.My favourite part of the book is</a:t>
            </a:r>
          </a:p>
          <a:p>
            <a:pPr algn="ctr"/>
            <a:r>
              <a:rPr lang="it-IT" sz="2800" dirty="0">
                <a:solidFill>
                  <a:schemeClr val="bg1"/>
                </a:solidFill>
              </a:rPr>
              <a:t> when Richie knocks on the door of Lola’s house with a</a:t>
            </a:r>
          </a:p>
          <a:p>
            <a:pPr algn="ctr"/>
            <a:r>
              <a:rPr lang="it-IT" sz="2800" dirty="0">
                <a:solidFill>
                  <a:schemeClr val="bg1"/>
                </a:solidFill>
              </a:rPr>
              <a:t> sunflowers bouquet to say to her that she is very beautiful,</a:t>
            </a:r>
          </a:p>
          <a:p>
            <a:pPr algn="ctr"/>
            <a:r>
              <a:rPr lang="it-IT" sz="2800" dirty="0">
                <a:solidFill>
                  <a:schemeClr val="bg1"/>
                </a:solidFill>
              </a:rPr>
              <a:t>right before the school prom.In my opinion it is a very sweet </a:t>
            </a:r>
          </a:p>
          <a:p>
            <a:pPr algn="ctr"/>
            <a:r>
              <a:rPr lang="it-IT" sz="2800" dirty="0">
                <a:solidFill>
                  <a:schemeClr val="bg1"/>
                </a:solidFill>
              </a:rPr>
              <a:t>and romantic gesture.The main characters Lola and Richie are</a:t>
            </a:r>
          </a:p>
          <a:p>
            <a:pPr algn="ctr"/>
            <a:r>
              <a:rPr lang="it-IT" sz="2800" dirty="0">
                <a:solidFill>
                  <a:schemeClr val="bg1"/>
                </a:solidFill>
              </a:rPr>
              <a:t> very similar from the behavioural point of view.They are very</a:t>
            </a:r>
          </a:p>
          <a:p>
            <a:pPr algn="ctr"/>
            <a:r>
              <a:rPr lang="it-IT" sz="2800" dirty="0">
                <a:solidFill>
                  <a:schemeClr val="bg1"/>
                </a:solidFill>
              </a:rPr>
              <a:t> kind and deep guys nevertheless i found Richie more self</a:t>
            </a:r>
          </a:p>
          <a:p>
            <a:pPr algn="ctr"/>
            <a:r>
              <a:rPr lang="it-IT" sz="2800" dirty="0">
                <a:solidFill>
                  <a:schemeClr val="bg1"/>
                </a:solidFill>
              </a:rPr>
              <a:t> confident than Lola who is a really bashful girl.On the other </a:t>
            </a:r>
          </a:p>
          <a:p>
            <a:pPr algn="ctr"/>
            <a:r>
              <a:rPr lang="it-IT" sz="2800" dirty="0">
                <a:solidFill>
                  <a:schemeClr val="bg1"/>
                </a:solidFill>
              </a:rPr>
              <a:t>hand ,Matt and Nadine are narcissistic,self-centered and</a:t>
            </a:r>
          </a:p>
          <a:p>
            <a:pPr algn="ctr"/>
            <a:r>
              <a:rPr lang="it-IT" sz="2800" dirty="0">
                <a:solidFill>
                  <a:schemeClr val="bg1"/>
                </a:solidFill>
              </a:rPr>
              <a:t> superficial.The narrator is internal to the story and the point </a:t>
            </a:r>
          </a:p>
          <a:p>
            <a:pPr algn="ctr"/>
            <a:r>
              <a:rPr lang="it-IT" sz="2800" dirty="0">
                <a:solidFill>
                  <a:schemeClr val="bg1"/>
                </a:solidFill>
              </a:rPr>
              <a:t>of view is Lola’s one.The first person makes the language</a:t>
            </a:r>
          </a:p>
          <a:p>
            <a:pPr algn="ctr"/>
            <a:r>
              <a:rPr lang="it-IT" sz="2800" dirty="0">
                <a:solidFill>
                  <a:schemeClr val="bg1"/>
                </a:solidFill>
              </a:rPr>
              <a:t> more familiar and I really appreciate this aspect of the book.</a:t>
            </a:r>
            <a:endParaRPr lang="it-IT" sz="2800" dirty="0">
              <a:solidFill>
                <a:schemeClr val="bg1"/>
              </a:solidFill>
            </a:endParaRPr>
          </a:p>
        </p:txBody>
      </p:sp>
    </p:spTree>
    <p:extLst>
      <p:ext uri="{BB962C8B-B14F-4D97-AF65-F5344CB8AC3E}">
        <p14:creationId xmlns:p14="http://schemas.microsoft.com/office/powerpoint/2010/main" val="196426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asellaDiTesto 2"/>
          <p:cNvSpPr txBox="1"/>
          <p:nvPr/>
        </p:nvSpPr>
        <p:spPr>
          <a:xfrm>
            <a:off x="284921" y="265044"/>
            <a:ext cx="11330609" cy="3539430"/>
          </a:xfrm>
          <a:prstGeom prst="rect">
            <a:avLst/>
          </a:prstGeom>
          <a:noFill/>
        </p:spPr>
        <p:txBody>
          <a:bodyPr wrap="square" rtlCol="0">
            <a:spAutoFit/>
          </a:bodyPr>
          <a:lstStyle/>
          <a:p>
            <a:r>
              <a:rPr lang="it-IT" sz="3200" dirty="0">
                <a:solidFill>
                  <a:schemeClr val="bg1"/>
                </a:solidFill>
              </a:rPr>
              <a:t>Finally I would recommend «The luckiest girl in the world» not only to teenagers but also to adults and children because it is interesting , engaging and its simplicity makes this love story appropriate for everyone!</a:t>
            </a:r>
          </a:p>
          <a:p>
            <a:r>
              <a:rPr lang="it-IT" sz="3200" dirty="0">
                <a:solidFill>
                  <a:schemeClr val="bg1"/>
                </a:solidFill>
              </a:rPr>
              <a:t> </a:t>
            </a:r>
          </a:p>
          <a:p>
            <a:r>
              <a:rPr lang="it-IT" sz="3200" dirty="0">
                <a:solidFill>
                  <a:schemeClr val="bg1"/>
                </a:solidFill>
              </a:rPr>
              <a:t>                                                                    </a:t>
            </a:r>
            <a:r>
              <a:rPr lang="it-IT" sz="3200" dirty="0"/>
              <a:t>           </a:t>
            </a:r>
          </a:p>
          <a:p>
            <a:r>
              <a:rPr lang="it-IT" sz="3200" dirty="0"/>
              <a:t>                                                                                </a:t>
            </a:r>
            <a:r>
              <a:rPr lang="it-IT" sz="3200" dirty="0">
                <a:solidFill>
                  <a:schemeClr val="bg1"/>
                </a:solidFill>
              </a:rPr>
              <a:t>Fanny Taddeo 2°Bl</a:t>
            </a:r>
          </a:p>
        </p:txBody>
      </p:sp>
    </p:spTree>
    <p:extLst>
      <p:ext uri="{BB962C8B-B14F-4D97-AF65-F5344CB8AC3E}">
        <p14:creationId xmlns:p14="http://schemas.microsoft.com/office/powerpoint/2010/main" val="391942868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480</Words>
  <Application>Microsoft Office PowerPoint</Application>
  <PresentationFormat>Widescreen</PresentationFormat>
  <Paragraphs>24</Paragraphs>
  <Slides>5</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5</vt:i4>
      </vt:variant>
    </vt:vector>
  </HeadingPairs>
  <TitlesOfParts>
    <vt:vector size="9" baseType="lpstr">
      <vt:lpstr>Arial</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Fanny'</dc:creator>
  <cp:lastModifiedBy>Fanny'</cp:lastModifiedBy>
  <cp:revision>12</cp:revision>
  <dcterms:created xsi:type="dcterms:W3CDTF">2017-12-07T17:10:17Z</dcterms:created>
  <dcterms:modified xsi:type="dcterms:W3CDTF">2017-12-07T20:07:13Z</dcterms:modified>
</cp:coreProperties>
</file>